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5"/>
  </p:notesMasterIdLst>
  <p:sldIdLst>
    <p:sldId id="268" r:id="rId5"/>
    <p:sldId id="275" r:id="rId6"/>
    <p:sldId id="277" r:id="rId7"/>
    <p:sldId id="258" r:id="rId8"/>
    <p:sldId id="301" r:id="rId9"/>
    <p:sldId id="302" r:id="rId10"/>
    <p:sldId id="262" r:id="rId11"/>
    <p:sldId id="261" r:id="rId12"/>
    <p:sldId id="300" r:id="rId13"/>
    <p:sldId id="309" r:id="rId14"/>
    <p:sldId id="297" r:id="rId15"/>
    <p:sldId id="298" r:id="rId16"/>
    <p:sldId id="296" r:id="rId17"/>
    <p:sldId id="299" r:id="rId18"/>
    <p:sldId id="305" r:id="rId19"/>
    <p:sldId id="306" r:id="rId20"/>
    <p:sldId id="304" r:id="rId21"/>
    <p:sldId id="264" r:id="rId22"/>
    <p:sldId id="259" r:id="rId23"/>
    <p:sldId id="270" r:id="rId24"/>
    <p:sldId id="257" r:id="rId25"/>
    <p:sldId id="260" r:id="rId26"/>
    <p:sldId id="284" r:id="rId27"/>
    <p:sldId id="265" r:id="rId28"/>
    <p:sldId id="271" r:id="rId29"/>
    <p:sldId id="272" r:id="rId30"/>
    <p:sldId id="294" r:id="rId31"/>
    <p:sldId id="307" r:id="rId32"/>
    <p:sldId id="273" r:id="rId33"/>
    <p:sldId id="266" r:id="rId34"/>
    <p:sldId id="274" r:id="rId35"/>
    <p:sldId id="285" r:id="rId36"/>
    <p:sldId id="286" r:id="rId37"/>
    <p:sldId id="281" r:id="rId38"/>
    <p:sldId id="295" r:id="rId39"/>
    <p:sldId id="282" r:id="rId40"/>
    <p:sldId id="287" r:id="rId41"/>
    <p:sldId id="278" r:id="rId42"/>
    <p:sldId id="267" r:id="rId43"/>
    <p:sldId id="280" r:id="rId44"/>
    <p:sldId id="279" r:id="rId45"/>
    <p:sldId id="288" r:id="rId46"/>
    <p:sldId id="308" r:id="rId47"/>
    <p:sldId id="289" r:id="rId48"/>
    <p:sldId id="263" r:id="rId49"/>
    <p:sldId id="293" r:id="rId50"/>
    <p:sldId id="290" r:id="rId51"/>
    <p:sldId id="292" r:id="rId52"/>
    <p:sldId id="291" r:id="rId53"/>
    <p:sldId id="26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590C"/>
    <a:srgbClr val="0CD4EB"/>
    <a:srgbClr val="0CE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F5AF12-ACB2-A5C5-1A5E-6E7DE2F17F84}" v="73" dt="2024-05-20T11:49:35.294"/>
    <p1510:client id="{F3E1E6F8-9BA2-3452-AB7B-EDD3263EF237}" v="480" dt="2024-05-22T06:22:3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796" y="8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E41C6A-11CA-495C-A431-76723B609D96}" type="datetimeFigureOut">
              <a:rPr lang="en-IL" smtClean="0"/>
              <a:t>28/07/2024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3601DA-A240-42FE-9934-C9F75664FF3C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40100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36316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3601DA-A240-42FE-9934-C9F75664FF3C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276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8084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C641FA-2441-EE4E-6916-726DC5A46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2954381" y="2435911"/>
            <a:ext cx="3235238" cy="1103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FAC40D7-A6C8-18C0-BA77-D7FDE5165D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1391" y="3811736"/>
            <a:ext cx="5237385" cy="461963"/>
          </a:xfrm>
        </p:spPr>
        <p:txBody>
          <a:bodyPr>
            <a:normAutofit/>
          </a:bodyPr>
          <a:lstStyle>
            <a:lvl1pPr marL="0" indent="0">
              <a:buNone/>
              <a:defRPr sz="1800" spc="450">
                <a:solidFill>
                  <a:schemeClr val="bg1"/>
                </a:solidFill>
                <a:latin typeface="Nasalization Rg" panose="020B0604020202020204" pitchFamily="34" charset="0"/>
              </a:defRPr>
            </a:lvl1pPr>
          </a:lstStyle>
          <a:p>
            <a:pPr lvl="0"/>
            <a:r>
              <a:rPr lang="en-US" err="1"/>
              <a:t>Mapless</a:t>
            </a:r>
            <a:r>
              <a:rPr lang="en-US"/>
              <a:t> Autonomous Driving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78225F-1336-2F68-3EB4-A0C4A6C5C7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51096" y="2268521"/>
            <a:ext cx="797602" cy="106346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0A7C252-687B-DB70-F52E-0095C97D4A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761257" y="3696244"/>
            <a:ext cx="797602" cy="1063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0B4CF7-CF91-2221-0E64-BD6C7D9C6235}"/>
              </a:ext>
            </a:extLst>
          </p:cNvPr>
          <p:cNvSpPr txBox="1"/>
          <p:nvPr/>
        </p:nvSpPr>
        <p:spPr>
          <a:xfrm>
            <a:off x="2394405" y="991608"/>
            <a:ext cx="4577715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ctr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</a:pPr>
            <a:r>
              <a:rPr lang="en-US" sz="2400" b="0" i="0" kern="1200" spc="450" baseline="0">
                <a:ln>
                  <a:noFill/>
                </a:ln>
                <a:solidFill>
                  <a:srgbClr val="FFFFFF"/>
                </a:solidFill>
                <a:effectLst/>
                <a:latin typeface="Nasalization Rg" panose="020B0604020202020204" pitchFamily="34" charset="0"/>
                <a:ea typeface="+mn-ea"/>
                <a:cs typeface="+mn-cs"/>
              </a:rPr>
              <a:t>SDV-Ready Platform</a:t>
            </a:r>
            <a:endParaRPr lang="en-US" sz="24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0983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2907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1" name="Picture Placeholder 27">
            <a:extLst>
              <a:ext uri="{FF2B5EF4-FFF2-40B4-BE49-F238E27FC236}">
                <a16:creationId xmlns:a16="http://schemas.microsoft.com/office/drawing/2014/main" id="{12BA6713-62B4-E482-C050-09EA403584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673816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4" name="Picture Placeholder 27">
            <a:extLst>
              <a:ext uri="{FF2B5EF4-FFF2-40B4-BE49-F238E27FC236}">
                <a16:creationId xmlns:a16="http://schemas.microsoft.com/office/drawing/2014/main" id="{41A7185F-3A5D-BE09-756A-939A7A9C0E7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836124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7" name="Picture Placeholder 27">
            <a:extLst>
              <a:ext uri="{FF2B5EF4-FFF2-40B4-BE49-F238E27FC236}">
                <a16:creationId xmlns:a16="http://schemas.microsoft.com/office/drawing/2014/main" id="{5719703A-BD64-D3D5-6A59-4D6D05EED52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999652" y="2425650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0" name="Picture Placeholder 27">
            <a:extLst>
              <a:ext uri="{FF2B5EF4-FFF2-40B4-BE49-F238E27FC236}">
                <a16:creationId xmlns:a16="http://schemas.microsoft.com/office/drawing/2014/main" id="{FF780CFE-AA39-3A0E-73D8-287D66AC3FD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5154459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3" name="Picture Placeholder 27">
            <a:extLst>
              <a:ext uri="{FF2B5EF4-FFF2-40B4-BE49-F238E27FC236}">
                <a16:creationId xmlns:a16="http://schemas.microsoft.com/office/drawing/2014/main" id="{BF61938A-98EC-70E2-3533-43457C4558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31008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Picture Placeholder 27">
            <a:extLst>
              <a:ext uri="{FF2B5EF4-FFF2-40B4-BE49-F238E27FC236}">
                <a16:creationId xmlns:a16="http://schemas.microsoft.com/office/drawing/2014/main" id="{29829753-BECF-340B-AEB1-7E39F0CA791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470185" y="2452575"/>
            <a:ext cx="601167" cy="890606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8AABE37-81CD-AD3C-1872-47F7710A4D6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1563125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. Seven Icon Silde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257175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484861"/>
            <a:ext cx="8013305" cy="886477"/>
          </a:xfrm>
        </p:spPr>
        <p:txBody>
          <a:bodyPr anchor="t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SEVEN ICON SLIDE</a:t>
            </a:r>
            <a:br>
              <a:rPr lang="en-US"/>
            </a:br>
            <a:r>
              <a:rPr lang="en-US"/>
              <a:t>WITH MULTI-LEVEL 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081" y="3434170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2D63313-2796-401D-A9A0-2F953E45BEFC}"/>
              </a:ext>
            </a:extLst>
          </p:cNvPr>
          <p:cNvSpPr/>
          <p:nvPr/>
        </p:nvSpPr>
        <p:spPr>
          <a:xfrm>
            <a:off x="1418084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 Placeholder 13">
            <a:extLst>
              <a:ext uri="{FF2B5EF4-FFF2-40B4-BE49-F238E27FC236}">
                <a16:creationId xmlns:a16="http://schemas.microsoft.com/office/drawing/2014/main" id="{04C26497-DB5B-FE7A-6885-054A36CC782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07989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A80FFB2-2682-627B-F704-AAB485B484AD}"/>
              </a:ext>
            </a:extLst>
          </p:cNvPr>
          <p:cNvSpPr/>
          <p:nvPr/>
        </p:nvSpPr>
        <p:spPr>
          <a:xfrm>
            <a:off x="2580393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Text Placeholder 13">
            <a:extLst>
              <a:ext uri="{FF2B5EF4-FFF2-40B4-BE49-F238E27FC236}">
                <a16:creationId xmlns:a16="http://schemas.microsoft.com/office/drawing/2014/main" id="{8243F11D-1A8E-1C7F-B041-07864F199C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570298" y="3461095"/>
            <a:ext cx="1071651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DBA536-360A-6651-D974-683C69E27A0F}"/>
              </a:ext>
            </a:extLst>
          </p:cNvPr>
          <p:cNvSpPr/>
          <p:nvPr/>
        </p:nvSpPr>
        <p:spPr>
          <a:xfrm>
            <a:off x="3743920" y="2156512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Text Placeholder 13">
            <a:extLst>
              <a:ext uri="{FF2B5EF4-FFF2-40B4-BE49-F238E27FC236}">
                <a16:creationId xmlns:a16="http://schemas.microsoft.com/office/drawing/2014/main" id="{B8B9B613-D41E-9307-A80E-80E8AF5134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080" y="3461095"/>
            <a:ext cx="1041374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0AFDC-BE53-C308-A160-EF92C5D097D5}"/>
              </a:ext>
            </a:extLst>
          </p:cNvPr>
          <p:cNvSpPr/>
          <p:nvPr/>
        </p:nvSpPr>
        <p:spPr>
          <a:xfrm>
            <a:off x="4898727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Text Placeholder 13">
            <a:extLst>
              <a:ext uri="{FF2B5EF4-FFF2-40B4-BE49-F238E27FC236}">
                <a16:creationId xmlns:a16="http://schemas.microsoft.com/office/drawing/2014/main" id="{359A9233-5FD2-29B0-ED61-E80E057105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10374" y="3461095"/>
            <a:ext cx="1049909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CF74A58-0843-D01D-AFD1-B5A4DB3EF113}"/>
              </a:ext>
            </a:extLst>
          </p:cNvPr>
          <p:cNvSpPr/>
          <p:nvPr/>
        </p:nvSpPr>
        <p:spPr>
          <a:xfrm>
            <a:off x="6075276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 Placeholder 13">
            <a:extLst>
              <a:ext uri="{FF2B5EF4-FFF2-40B4-BE49-F238E27FC236}">
                <a16:creationId xmlns:a16="http://schemas.microsoft.com/office/drawing/2014/main" id="{B8D3CD2B-5489-6204-27A2-E1DED5CDA62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65182" y="3461095"/>
            <a:ext cx="1053418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3A3C7C3-05A3-6CBC-BB52-A0A15E89CC2E}"/>
              </a:ext>
            </a:extLst>
          </p:cNvPr>
          <p:cNvSpPr/>
          <p:nvPr/>
        </p:nvSpPr>
        <p:spPr>
          <a:xfrm>
            <a:off x="7217062" y="2183437"/>
            <a:ext cx="1053418" cy="19369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Text Placeholder 13">
            <a:extLst>
              <a:ext uri="{FF2B5EF4-FFF2-40B4-BE49-F238E27FC236}">
                <a16:creationId xmlns:a16="http://schemas.microsoft.com/office/drawing/2014/main" id="{212C1831-3B9F-ADC9-B6AE-81CA2AE277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4943" y="3446541"/>
            <a:ext cx="1035537" cy="54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grpSp>
        <p:nvGrpSpPr>
          <p:cNvPr id="3" name="Graphic 5">
            <a:extLst>
              <a:ext uri="{FF2B5EF4-FFF2-40B4-BE49-F238E27FC236}">
                <a16:creationId xmlns:a16="http://schemas.microsoft.com/office/drawing/2014/main" id="{B920E736-D60E-9433-3FA0-512969D2BED9}"/>
              </a:ext>
            </a:extLst>
          </p:cNvPr>
          <p:cNvGrpSpPr/>
          <p:nvPr/>
        </p:nvGrpSpPr>
        <p:grpSpPr>
          <a:xfrm>
            <a:off x="454294" y="2612128"/>
            <a:ext cx="657225" cy="573338"/>
            <a:chOff x="605725" y="2612128"/>
            <a:chExt cx="876300" cy="57333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D54E60-0216-0024-3698-615AA6B6D6FA}"/>
                </a:ext>
              </a:extLst>
            </p:cNvPr>
            <p:cNvSpPr/>
            <p:nvPr/>
          </p:nvSpPr>
          <p:spPr>
            <a:xfrm>
              <a:off x="605725" y="2612128"/>
              <a:ext cx="876300" cy="573338"/>
            </a:xfrm>
            <a:custGeom>
              <a:avLst/>
              <a:gdLst>
                <a:gd name="connsiteX0" fmla="*/ 614715 w 876300"/>
                <a:gd name="connsiteY0" fmla="*/ 573338 h 573338"/>
                <a:gd name="connsiteX1" fmla="*/ 505054 w 876300"/>
                <a:gd name="connsiteY1" fmla="*/ 473212 h 573338"/>
                <a:gd name="connsiteX2" fmla="*/ 0 w 876300"/>
                <a:gd name="connsiteY2" fmla="*/ 473212 h 573338"/>
                <a:gd name="connsiteX3" fmla="*/ 0 w 876300"/>
                <a:gd name="connsiteY3" fmla="*/ 443817 h 573338"/>
                <a:gd name="connsiteX4" fmla="*/ 533552 w 876300"/>
                <a:gd name="connsiteY4" fmla="*/ 443817 h 573338"/>
                <a:gd name="connsiteX5" fmla="*/ 533552 w 876300"/>
                <a:gd name="connsiteY5" fmla="*/ 458514 h 573338"/>
                <a:gd name="connsiteX6" fmla="*/ 610590 w 876300"/>
                <a:gd name="connsiteY6" fmla="*/ 543802 h 573338"/>
                <a:gd name="connsiteX7" fmla="*/ 695877 w 876300"/>
                <a:gd name="connsiteY7" fmla="*/ 466765 h 573338"/>
                <a:gd name="connsiteX8" fmla="*/ 695877 w 876300"/>
                <a:gd name="connsiteY8" fmla="*/ 458514 h 573338"/>
                <a:gd name="connsiteX9" fmla="*/ 695877 w 876300"/>
                <a:gd name="connsiteY9" fmla="*/ 444818 h 573338"/>
                <a:gd name="connsiteX10" fmla="*/ 825732 w 876300"/>
                <a:gd name="connsiteY10" fmla="*/ 435912 h 573338"/>
                <a:gd name="connsiteX11" fmla="*/ 845734 w 876300"/>
                <a:gd name="connsiteY11" fmla="*/ 340081 h 573338"/>
                <a:gd name="connsiteX12" fmla="*/ 822008 w 876300"/>
                <a:gd name="connsiteY12" fmla="*/ 279216 h 573338"/>
                <a:gd name="connsiteX13" fmla="*/ 597065 w 876300"/>
                <a:gd name="connsiteY13" fmla="*/ 186119 h 573338"/>
                <a:gd name="connsiteX14" fmla="*/ 592531 w 876300"/>
                <a:gd name="connsiteY14" fmla="*/ 184509 h 573338"/>
                <a:gd name="connsiteX15" fmla="*/ 589817 w 876300"/>
                <a:gd name="connsiteY15" fmla="*/ 180518 h 573338"/>
                <a:gd name="connsiteX16" fmla="*/ 327374 w 876300"/>
                <a:gd name="connsiteY16" fmla="*/ 29375 h 573338"/>
                <a:gd name="connsiteX17" fmla="*/ 52292 w 876300"/>
                <a:gd name="connsiteY17" fmla="*/ 29375 h 573338"/>
                <a:gd name="connsiteX18" fmla="*/ 52292 w 876300"/>
                <a:gd name="connsiteY18" fmla="*/ 0 h 573338"/>
                <a:gd name="connsiteX19" fmla="*/ 327374 w 876300"/>
                <a:gd name="connsiteY19" fmla="*/ 0 h 573338"/>
                <a:gd name="connsiteX20" fmla="*/ 611343 w 876300"/>
                <a:gd name="connsiteY20" fmla="*/ 160020 h 573338"/>
                <a:gd name="connsiteX21" fmla="*/ 840629 w 876300"/>
                <a:gd name="connsiteY21" fmla="*/ 255727 h 573338"/>
                <a:gd name="connsiteX22" fmla="*/ 845391 w 876300"/>
                <a:gd name="connsiteY22" fmla="*/ 258289 h 573338"/>
                <a:gd name="connsiteX23" fmla="*/ 876300 w 876300"/>
                <a:gd name="connsiteY23" fmla="*/ 337537 h 573338"/>
                <a:gd name="connsiteX24" fmla="*/ 849963 w 876300"/>
                <a:gd name="connsiteY24" fmla="*/ 463677 h 573338"/>
                <a:gd name="connsiteX25" fmla="*/ 724481 w 876300"/>
                <a:gd name="connsiteY25" fmla="*/ 472250 h 573338"/>
                <a:gd name="connsiteX26" fmla="*/ 614715 w 876300"/>
                <a:gd name="connsiteY26" fmla="*/ 573338 h 573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76300" h="573338">
                  <a:moveTo>
                    <a:pt x="614715" y="573338"/>
                  </a:moveTo>
                  <a:cubicBezTo>
                    <a:pt x="558155" y="572358"/>
                    <a:pt x="511160" y="529449"/>
                    <a:pt x="505054" y="473212"/>
                  </a:cubicBezTo>
                  <a:lnTo>
                    <a:pt x="0" y="473212"/>
                  </a:lnTo>
                  <a:lnTo>
                    <a:pt x="0" y="443817"/>
                  </a:lnTo>
                  <a:lnTo>
                    <a:pt x="533552" y="443817"/>
                  </a:lnTo>
                  <a:lnTo>
                    <a:pt x="533552" y="458514"/>
                  </a:lnTo>
                  <a:cubicBezTo>
                    <a:pt x="531274" y="503339"/>
                    <a:pt x="565765" y="541524"/>
                    <a:pt x="610590" y="543802"/>
                  </a:cubicBezTo>
                  <a:cubicBezTo>
                    <a:pt x="655414" y="546081"/>
                    <a:pt x="693599" y="511590"/>
                    <a:pt x="695877" y="466765"/>
                  </a:cubicBezTo>
                  <a:cubicBezTo>
                    <a:pt x="696018" y="464017"/>
                    <a:pt x="696018" y="461263"/>
                    <a:pt x="695877" y="458514"/>
                  </a:cubicBezTo>
                  <a:lnTo>
                    <a:pt x="695877" y="444818"/>
                  </a:lnTo>
                  <a:lnTo>
                    <a:pt x="825732" y="435912"/>
                  </a:lnTo>
                  <a:lnTo>
                    <a:pt x="845734" y="340081"/>
                  </a:lnTo>
                  <a:lnTo>
                    <a:pt x="822008" y="279216"/>
                  </a:lnTo>
                  <a:cubicBezTo>
                    <a:pt x="748982" y="243654"/>
                    <a:pt x="673863" y="212565"/>
                    <a:pt x="597065" y="186119"/>
                  </a:cubicBezTo>
                  <a:lnTo>
                    <a:pt x="592531" y="184509"/>
                  </a:lnTo>
                  <a:lnTo>
                    <a:pt x="589817" y="180518"/>
                  </a:lnTo>
                  <a:cubicBezTo>
                    <a:pt x="527571" y="88754"/>
                    <a:pt x="368494" y="29375"/>
                    <a:pt x="327374" y="29375"/>
                  </a:cubicBezTo>
                  <a:lnTo>
                    <a:pt x="52292" y="29375"/>
                  </a:lnTo>
                  <a:lnTo>
                    <a:pt x="52292" y="0"/>
                  </a:lnTo>
                  <a:lnTo>
                    <a:pt x="327374" y="0"/>
                  </a:lnTo>
                  <a:cubicBezTo>
                    <a:pt x="377314" y="0"/>
                    <a:pt x="542639" y="63598"/>
                    <a:pt x="611343" y="160020"/>
                  </a:cubicBezTo>
                  <a:cubicBezTo>
                    <a:pt x="759809" y="212979"/>
                    <a:pt x="837352" y="253994"/>
                    <a:pt x="840629" y="255727"/>
                  </a:cubicBezTo>
                  <a:lnTo>
                    <a:pt x="845391" y="258289"/>
                  </a:lnTo>
                  <a:lnTo>
                    <a:pt x="876300" y="337537"/>
                  </a:lnTo>
                  <a:lnTo>
                    <a:pt x="849963" y="463677"/>
                  </a:lnTo>
                  <a:lnTo>
                    <a:pt x="724481" y="472250"/>
                  </a:lnTo>
                  <a:cubicBezTo>
                    <a:pt x="718806" y="528899"/>
                    <a:pt x="671638" y="572337"/>
                    <a:pt x="614715" y="573338"/>
                  </a:cubicBezTo>
                </a:path>
              </a:pathLst>
            </a:custGeom>
            <a:solidFill>
              <a:srgbClr val="3D3D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E4BEAB-ED2E-8E7E-F5F5-A6F84E0440A2}"/>
                </a:ext>
              </a:extLst>
            </p:cNvPr>
            <p:cNvSpPr/>
            <p:nvPr/>
          </p:nvSpPr>
          <p:spPr>
            <a:xfrm>
              <a:off x="658207" y="2775872"/>
              <a:ext cx="504918" cy="195548"/>
            </a:xfrm>
            <a:custGeom>
              <a:avLst/>
              <a:gdLst>
                <a:gd name="connsiteX0" fmla="*/ 313269 w 504918"/>
                <a:gd name="connsiteY0" fmla="*/ 199179 h 195548"/>
                <a:gd name="connsiteX1" fmla="*/ 313269 w 504918"/>
                <a:gd name="connsiteY1" fmla="*/ 55255 h 195548"/>
                <a:gd name="connsiteX2" fmla="*/ 342606 w 504918"/>
                <a:gd name="connsiteY2" fmla="*/ 55255 h 195548"/>
                <a:gd name="connsiteX3" fmla="*/ 342606 w 504918"/>
                <a:gd name="connsiteY3" fmla="*/ 175176 h 195548"/>
                <a:gd name="connsiteX4" fmla="*/ 406900 w 504918"/>
                <a:gd name="connsiteY4" fmla="*/ 175176 h 195548"/>
                <a:gd name="connsiteX5" fmla="*/ 403663 w 504918"/>
                <a:gd name="connsiteY5" fmla="*/ 199179 h 195548"/>
                <a:gd name="connsiteX6" fmla="*/ 203829 w 504918"/>
                <a:gd name="connsiteY6" fmla="*/ 197940 h 195548"/>
                <a:gd name="connsiteX7" fmla="*/ 268885 w 504918"/>
                <a:gd name="connsiteY7" fmla="*/ 3631 h 195548"/>
                <a:gd name="connsiteX8" fmla="*/ 296888 w 504918"/>
                <a:gd name="connsiteY8" fmla="*/ 3631 h 195548"/>
                <a:gd name="connsiteX9" fmla="*/ 232022 w 504918"/>
                <a:gd name="connsiteY9" fmla="*/ 197940 h 195548"/>
                <a:gd name="connsiteX10" fmla="*/ 459478 w 504918"/>
                <a:gd name="connsiteY10" fmla="*/ 194989 h 195548"/>
                <a:gd name="connsiteX11" fmla="*/ 459478 w 504918"/>
                <a:gd name="connsiteY11" fmla="*/ 162984 h 195548"/>
                <a:gd name="connsiteX12" fmla="*/ 398328 w 504918"/>
                <a:gd name="connsiteY12" fmla="*/ 162984 h 195548"/>
                <a:gd name="connsiteX13" fmla="*/ 398328 w 504918"/>
                <a:gd name="connsiteY13" fmla="*/ 137839 h 195548"/>
                <a:gd name="connsiteX14" fmla="*/ 450618 w 504918"/>
                <a:gd name="connsiteY14" fmla="*/ 55351 h 195548"/>
                <a:gd name="connsiteX15" fmla="*/ 485672 w 504918"/>
                <a:gd name="connsiteY15" fmla="*/ 55351 h 195548"/>
                <a:gd name="connsiteX16" fmla="*/ 485672 w 504918"/>
                <a:gd name="connsiteY16" fmla="*/ 139839 h 195548"/>
                <a:gd name="connsiteX17" fmla="*/ 500625 w 504918"/>
                <a:gd name="connsiteY17" fmla="*/ 139839 h 195548"/>
                <a:gd name="connsiteX18" fmla="*/ 498057 w 504918"/>
                <a:gd name="connsiteY18" fmla="*/ 162984 h 195548"/>
                <a:gd name="connsiteX19" fmla="*/ 485672 w 504918"/>
                <a:gd name="connsiteY19" fmla="*/ 162984 h 195548"/>
                <a:gd name="connsiteX20" fmla="*/ 485672 w 504918"/>
                <a:gd name="connsiteY20" fmla="*/ 194989 h 195548"/>
                <a:gd name="connsiteX21" fmla="*/ 424048 w 504918"/>
                <a:gd name="connsiteY21" fmla="*/ 139839 h 195548"/>
                <a:gd name="connsiteX22" fmla="*/ 459478 w 504918"/>
                <a:gd name="connsiteY22" fmla="*/ 139839 h 195548"/>
                <a:gd name="connsiteX23" fmla="*/ 459478 w 504918"/>
                <a:gd name="connsiteY23" fmla="*/ 109550 h 195548"/>
                <a:gd name="connsiteX24" fmla="*/ 460050 w 504918"/>
                <a:gd name="connsiteY24" fmla="*/ 76591 h 195548"/>
                <a:gd name="connsiteX25" fmla="*/ 424048 w 504918"/>
                <a:gd name="connsiteY25" fmla="*/ 139839 h 195548"/>
                <a:gd name="connsiteX26" fmla="*/ 96672 w 504918"/>
                <a:gd name="connsiteY26" fmla="*/ 115645 h 195548"/>
                <a:gd name="connsiteX27" fmla="*/ 124485 w 504918"/>
                <a:gd name="connsiteY27" fmla="*/ 115645 h 195548"/>
                <a:gd name="connsiteX28" fmla="*/ 146772 w 504918"/>
                <a:gd name="connsiteY28" fmla="*/ 134027 h 195548"/>
                <a:gd name="connsiteX29" fmla="*/ 146869 w 504918"/>
                <a:gd name="connsiteY29" fmla="*/ 134027 h 195548"/>
                <a:gd name="connsiteX30" fmla="*/ 167822 w 504918"/>
                <a:gd name="connsiteY30" fmla="*/ 117359 h 195548"/>
                <a:gd name="connsiteX31" fmla="*/ 167822 w 504918"/>
                <a:gd name="connsiteY31" fmla="*/ 112787 h 195548"/>
                <a:gd name="connsiteX32" fmla="*/ 143437 w 504918"/>
                <a:gd name="connsiteY32" fmla="*/ 91260 h 195548"/>
                <a:gd name="connsiteX33" fmla="*/ 132773 w 504918"/>
                <a:gd name="connsiteY33" fmla="*/ 91260 h 195548"/>
                <a:gd name="connsiteX34" fmla="*/ 132773 w 504918"/>
                <a:gd name="connsiteY34" fmla="*/ 68783 h 195548"/>
                <a:gd name="connsiteX35" fmla="*/ 141344 w 504918"/>
                <a:gd name="connsiteY35" fmla="*/ 68783 h 195548"/>
                <a:gd name="connsiteX36" fmla="*/ 162678 w 504918"/>
                <a:gd name="connsiteY36" fmla="*/ 51732 h 195548"/>
                <a:gd name="connsiteX37" fmla="*/ 148869 w 504918"/>
                <a:gd name="connsiteY37" fmla="*/ 34206 h 195548"/>
                <a:gd name="connsiteX38" fmla="*/ 144870 w 504918"/>
                <a:gd name="connsiteY38" fmla="*/ 34206 h 195548"/>
                <a:gd name="connsiteX39" fmla="*/ 125438 w 504918"/>
                <a:gd name="connsiteY39" fmla="*/ 52779 h 195548"/>
                <a:gd name="connsiteX40" fmla="*/ 99337 w 504918"/>
                <a:gd name="connsiteY40" fmla="*/ 52779 h 195548"/>
                <a:gd name="connsiteX41" fmla="*/ 145818 w 504918"/>
                <a:gd name="connsiteY41" fmla="*/ 12584 h 195548"/>
                <a:gd name="connsiteX42" fmla="*/ 191062 w 504918"/>
                <a:gd name="connsiteY42" fmla="*/ 49733 h 195548"/>
                <a:gd name="connsiteX43" fmla="*/ 172682 w 504918"/>
                <a:gd name="connsiteY43" fmla="*/ 77545 h 195548"/>
                <a:gd name="connsiteX44" fmla="*/ 172682 w 504918"/>
                <a:gd name="connsiteY44" fmla="*/ 78022 h 195548"/>
                <a:gd name="connsiteX45" fmla="*/ 196778 w 504918"/>
                <a:gd name="connsiteY45" fmla="*/ 112596 h 195548"/>
                <a:gd name="connsiteX46" fmla="*/ 145632 w 504918"/>
                <a:gd name="connsiteY46" fmla="*/ 156031 h 195548"/>
                <a:gd name="connsiteX47" fmla="*/ 96672 w 504918"/>
                <a:gd name="connsiteY47" fmla="*/ 115549 h 195548"/>
                <a:gd name="connsiteX48" fmla="*/ -4293 w 504918"/>
                <a:gd name="connsiteY48" fmla="*/ 153935 h 195548"/>
                <a:gd name="connsiteX49" fmla="*/ -4293 w 504918"/>
                <a:gd name="connsiteY49" fmla="*/ 10107 h 195548"/>
                <a:gd name="connsiteX50" fmla="*/ 25044 w 504918"/>
                <a:gd name="connsiteY50" fmla="*/ 10107 h 195548"/>
                <a:gd name="connsiteX51" fmla="*/ 25044 w 504918"/>
                <a:gd name="connsiteY51" fmla="*/ 129932 h 195548"/>
                <a:gd name="connsiteX52" fmla="*/ 89338 w 504918"/>
                <a:gd name="connsiteY52" fmla="*/ 129932 h 195548"/>
                <a:gd name="connsiteX53" fmla="*/ 86101 w 504918"/>
                <a:gd name="connsiteY53" fmla="*/ 153935 h 19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04918" h="195548">
                  <a:moveTo>
                    <a:pt x="313269" y="199179"/>
                  </a:moveTo>
                  <a:lnTo>
                    <a:pt x="313269" y="55255"/>
                  </a:lnTo>
                  <a:lnTo>
                    <a:pt x="342606" y="55255"/>
                  </a:lnTo>
                  <a:lnTo>
                    <a:pt x="342606" y="175176"/>
                  </a:lnTo>
                  <a:lnTo>
                    <a:pt x="406900" y="175176"/>
                  </a:lnTo>
                  <a:lnTo>
                    <a:pt x="403663" y="199179"/>
                  </a:lnTo>
                  <a:close/>
                  <a:moveTo>
                    <a:pt x="203829" y="197940"/>
                  </a:moveTo>
                  <a:lnTo>
                    <a:pt x="268885" y="3631"/>
                  </a:lnTo>
                  <a:lnTo>
                    <a:pt x="296888" y="3631"/>
                  </a:lnTo>
                  <a:lnTo>
                    <a:pt x="232022" y="197940"/>
                  </a:lnTo>
                  <a:close/>
                  <a:moveTo>
                    <a:pt x="459478" y="194989"/>
                  </a:moveTo>
                  <a:lnTo>
                    <a:pt x="459478" y="162984"/>
                  </a:lnTo>
                  <a:lnTo>
                    <a:pt x="398328" y="162984"/>
                  </a:lnTo>
                  <a:lnTo>
                    <a:pt x="398328" y="137839"/>
                  </a:lnTo>
                  <a:lnTo>
                    <a:pt x="450618" y="55351"/>
                  </a:lnTo>
                  <a:lnTo>
                    <a:pt x="485672" y="55351"/>
                  </a:lnTo>
                  <a:lnTo>
                    <a:pt x="485672" y="139839"/>
                  </a:lnTo>
                  <a:lnTo>
                    <a:pt x="500625" y="139839"/>
                  </a:lnTo>
                  <a:lnTo>
                    <a:pt x="498057" y="162984"/>
                  </a:lnTo>
                  <a:lnTo>
                    <a:pt x="485672" y="162984"/>
                  </a:lnTo>
                  <a:lnTo>
                    <a:pt x="485672" y="194989"/>
                  </a:lnTo>
                  <a:close/>
                  <a:moveTo>
                    <a:pt x="424048" y="139839"/>
                  </a:moveTo>
                  <a:lnTo>
                    <a:pt x="459478" y="139839"/>
                  </a:lnTo>
                  <a:lnTo>
                    <a:pt x="459478" y="109550"/>
                  </a:lnTo>
                  <a:cubicBezTo>
                    <a:pt x="459478" y="93737"/>
                    <a:pt x="459385" y="86116"/>
                    <a:pt x="460050" y="76591"/>
                  </a:cubicBezTo>
                  <a:cubicBezTo>
                    <a:pt x="452716" y="91546"/>
                    <a:pt x="434047" y="122026"/>
                    <a:pt x="424048" y="139839"/>
                  </a:cubicBezTo>
                  <a:close/>
                  <a:moveTo>
                    <a:pt x="96672" y="115645"/>
                  </a:moveTo>
                  <a:lnTo>
                    <a:pt x="124485" y="115645"/>
                  </a:lnTo>
                  <a:cubicBezTo>
                    <a:pt x="125531" y="126884"/>
                    <a:pt x="135535" y="135076"/>
                    <a:pt x="146772" y="134027"/>
                  </a:cubicBezTo>
                  <a:cubicBezTo>
                    <a:pt x="146869" y="134027"/>
                    <a:pt x="146869" y="134027"/>
                    <a:pt x="146869" y="134027"/>
                  </a:cubicBezTo>
                  <a:cubicBezTo>
                    <a:pt x="157250" y="135267"/>
                    <a:pt x="166682" y="127742"/>
                    <a:pt x="167822" y="117359"/>
                  </a:cubicBezTo>
                  <a:cubicBezTo>
                    <a:pt x="168012" y="115835"/>
                    <a:pt x="168012" y="114312"/>
                    <a:pt x="167822" y="112787"/>
                  </a:cubicBezTo>
                  <a:cubicBezTo>
                    <a:pt x="167822" y="97737"/>
                    <a:pt x="159441" y="91260"/>
                    <a:pt x="143437" y="91260"/>
                  </a:cubicBezTo>
                  <a:lnTo>
                    <a:pt x="132773" y="91260"/>
                  </a:lnTo>
                  <a:lnTo>
                    <a:pt x="132773" y="68783"/>
                  </a:lnTo>
                  <a:lnTo>
                    <a:pt x="141344" y="68783"/>
                  </a:lnTo>
                  <a:cubicBezTo>
                    <a:pt x="155822" y="68783"/>
                    <a:pt x="162678" y="64780"/>
                    <a:pt x="162678" y="51732"/>
                  </a:cubicBezTo>
                  <a:cubicBezTo>
                    <a:pt x="163729" y="43063"/>
                    <a:pt x="157539" y="35254"/>
                    <a:pt x="148869" y="34206"/>
                  </a:cubicBezTo>
                  <a:cubicBezTo>
                    <a:pt x="147534" y="34015"/>
                    <a:pt x="146200" y="34015"/>
                    <a:pt x="144870" y="34206"/>
                  </a:cubicBezTo>
                  <a:cubicBezTo>
                    <a:pt x="132866" y="34206"/>
                    <a:pt x="126959" y="40682"/>
                    <a:pt x="125438" y="52779"/>
                  </a:cubicBezTo>
                  <a:lnTo>
                    <a:pt x="99337" y="52779"/>
                  </a:lnTo>
                  <a:cubicBezTo>
                    <a:pt x="101244" y="33064"/>
                    <a:pt x="113244" y="12584"/>
                    <a:pt x="145818" y="12584"/>
                  </a:cubicBezTo>
                  <a:cubicBezTo>
                    <a:pt x="178398" y="12584"/>
                    <a:pt x="191062" y="30683"/>
                    <a:pt x="191062" y="49733"/>
                  </a:cubicBezTo>
                  <a:cubicBezTo>
                    <a:pt x="191443" y="61925"/>
                    <a:pt x="184016" y="73068"/>
                    <a:pt x="172682" y="77545"/>
                  </a:cubicBezTo>
                  <a:lnTo>
                    <a:pt x="172682" y="78022"/>
                  </a:lnTo>
                  <a:cubicBezTo>
                    <a:pt x="187825" y="82498"/>
                    <a:pt x="197731" y="96881"/>
                    <a:pt x="196778" y="112596"/>
                  </a:cubicBezTo>
                  <a:cubicBezTo>
                    <a:pt x="196778" y="133267"/>
                    <a:pt x="183063" y="156031"/>
                    <a:pt x="145632" y="156031"/>
                  </a:cubicBezTo>
                  <a:cubicBezTo>
                    <a:pt x="112578" y="156031"/>
                    <a:pt x="98193" y="137171"/>
                    <a:pt x="96672" y="115549"/>
                  </a:cubicBezTo>
                  <a:close/>
                  <a:moveTo>
                    <a:pt x="-4293" y="153935"/>
                  </a:moveTo>
                  <a:lnTo>
                    <a:pt x="-4293" y="10107"/>
                  </a:lnTo>
                  <a:lnTo>
                    <a:pt x="25044" y="10107"/>
                  </a:lnTo>
                  <a:lnTo>
                    <a:pt x="25044" y="129932"/>
                  </a:lnTo>
                  <a:lnTo>
                    <a:pt x="89338" y="129932"/>
                  </a:lnTo>
                  <a:lnTo>
                    <a:pt x="86101" y="153935"/>
                  </a:lnTo>
                  <a:close/>
                </a:path>
              </a:pathLst>
            </a:custGeom>
            <a:solidFill>
              <a:srgbClr val="EA590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350"/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E0964EE-7AC5-16DD-D7F8-461EE98A324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4803" y="2554992"/>
            <a:ext cx="781050" cy="596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ED4431F-4EFF-37CF-BF92-88F2FAE30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7698" y="2491934"/>
            <a:ext cx="533368" cy="65426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6E60719-3588-4126-E6B5-8E9698448B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27607" y="2468262"/>
            <a:ext cx="478542" cy="68363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C033A2B-7DD2-929F-BB93-0675692072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78034" y="2443840"/>
            <a:ext cx="549354" cy="73247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162E20-05CE-5612-B2B9-3467C3CC812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80470" y="2421630"/>
            <a:ext cx="540608" cy="76199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9634B3B-7C06-0664-FD9A-231B7538EF6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30461" y="2421630"/>
            <a:ext cx="489857" cy="761999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8B827-4F64-F8F5-DB22-E8E458527C4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377313" y="4705694"/>
            <a:ext cx="5816908" cy="8318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 b="1" spc="225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Description about the images above. </a:t>
            </a:r>
          </a:p>
        </p:txBody>
      </p:sp>
    </p:spTree>
    <p:extLst>
      <p:ext uri="{BB962C8B-B14F-4D97-AF65-F5344CB8AC3E}">
        <p14:creationId xmlns:p14="http://schemas.microsoft.com/office/powerpoint/2010/main" val="2748787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. Centered Image Slide With N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CENTERED IMAGE SLIDE WITH NOTES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9"/>
            <a:ext cx="7895034" cy="379410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C35C3098-FB10-D06B-7374-6EA18EC25F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8859" y="5655291"/>
            <a:ext cx="7895034" cy="54657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*Any notes about the visual go here. 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F87992C-7FCB-DC2D-7720-339E21316F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6048822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. Centered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6C2C-CF7A-1FFB-6735-54AF4CCE65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318D045-62FC-14BA-A57A-BAF11D1F01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860" y="342899"/>
            <a:ext cx="7895612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1"/>
            </a:lvl1pPr>
          </a:lstStyle>
          <a:p>
            <a:r>
              <a:rPr lang="en-US"/>
              <a:t>CENTERED IMAGE SLIDE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8C119596-C858-C6C5-B0BF-37F25501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98860" y="1760538"/>
            <a:ext cx="7895034" cy="412115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D603DF-4A38-71EF-8DB1-BA9DC741CF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8860" y="1101726"/>
            <a:ext cx="7895034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3415056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Section Slide with sub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30064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1"/>
            <a:ext cx="7594310" cy="758825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FOUR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00646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2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372D82-9704-CD27-928F-6C34E594C02F}"/>
              </a:ext>
            </a:extLst>
          </p:cNvPr>
          <p:cNvCxnSpPr/>
          <p:nvPr/>
        </p:nvCxnSpPr>
        <p:spPr>
          <a:xfrm>
            <a:off x="62993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E0AED4-82F8-CC7A-1953-8EA8A08CD3B7}"/>
              </a:ext>
            </a:extLst>
          </p:cNvPr>
          <p:cNvSpPr/>
          <p:nvPr/>
        </p:nvSpPr>
        <p:spPr>
          <a:xfrm>
            <a:off x="2331399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C284ECE5-5240-B6A6-52EA-866BEF29FE5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3139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1D3AC390-39D5-FB6C-B0BE-AC67B7B6329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3548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8A83E4-F653-7FF9-3179-20737C21B10F}"/>
              </a:ext>
            </a:extLst>
          </p:cNvPr>
          <p:cNvCxnSpPr/>
          <p:nvPr/>
        </p:nvCxnSpPr>
        <p:spPr>
          <a:xfrm>
            <a:off x="2660691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87ACD27-45F1-34FB-E2F7-C438443791AD}"/>
              </a:ext>
            </a:extLst>
          </p:cNvPr>
          <p:cNvSpPr/>
          <p:nvPr/>
        </p:nvSpPr>
        <p:spPr>
          <a:xfrm>
            <a:off x="4335506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85104CC0-F0A3-C33F-AD74-5A11C054A2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35505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ECC54FD-590D-F4F7-258C-D2FDEA21116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39587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C3BEC7-2903-52E7-A02F-37F13D34D436}"/>
              </a:ext>
            </a:extLst>
          </p:cNvPr>
          <p:cNvCxnSpPr/>
          <p:nvPr/>
        </p:nvCxnSpPr>
        <p:spPr>
          <a:xfrm>
            <a:off x="4664797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6615D64-162F-6D6C-F70C-E6FD68A03B0A}"/>
              </a:ext>
            </a:extLst>
          </p:cNvPr>
          <p:cNvSpPr/>
          <p:nvPr/>
        </p:nvSpPr>
        <p:spPr>
          <a:xfrm>
            <a:off x="6338454" y="1367510"/>
            <a:ext cx="1956018" cy="23717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4FFD2E2-9698-576B-2F3E-73AB9D23DB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366259" y="1464509"/>
            <a:ext cx="1871063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50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99C46BFB-8C9B-C368-4D8D-CDD47F424B3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70340" y="2296333"/>
            <a:ext cx="1766982" cy="13707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4774A8-C866-EBD6-8209-4A864D5FF17E}"/>
              </a:ext>
            </a:extLst>
          </p:cNvPr>
          <p:cNvCxnSpPr/>
          <p:nvPr/>
        </p:nvCxnSpPr>
        <p:spPr>
          <a:xfrm>
            <a:off x="6695550" y="2126523"/>
            <a:ext cx="1177120" cy="0"/>
          </a:xfrm>
          <a:prstGeom prst="line">
            <a:avLst/>
          </a:prstGeom>
          <a:ln w="38100">
            <a:solidFill>
              <a:srgbClr val="EA5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232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. Three left aligned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3AEA-7A23-E27A-537B-C4B83D7735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175" y="342901"/>
            <a:ext cx="8261747" cy="7588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THREE SECTION SLIDE WITH SUB-HEADER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54597-62C4-0550-649C-4706FA0E7D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56393C-ED3E-2203-E986-B0F2F6676150}"/>
              </a:ext>
            </a:extLst>
          </p:cNvPr>
          <p:cNvSpPr/>
          <p:nvPr/>
        </p:nvSpPr>
        <p:spPr>
          <a:xfrm>
            <a:off x="606811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56772C-F8D6-C836-5E9C-9FD5826DDB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3768" y="2613699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01E8ED-648B-592F-C15C-A7A24B4C733C}"/>
              </a:ext>
            </a:extLst>
          </p:cNvPr>
          <p:cNvCxnSpPr>
            <a:cxnSpLocks/>
          </p:cNvCxnSpPr>
          <p:nvPr/>
        </p:nvCxnSpPr>
        <p:spPr>
          <a:xfrm>
            <a:off x="1022760" y="3106882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31426040-08C8-319C-FDD3-4F03AF0DE4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2689" y="3363000"/>
            <a:ext cx="182263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92DB05-0F40-27C9-F74A-89ECBF6E9782}"/>
              </a:ext>
            </a:extLst>
          </p:cNvPr>
          <p:cNvSpPr/>
          <p:nvPr/>
        </p:nvSpPr>
        <p:spPr>
          <a:xfrm>
            <a:off x="3119134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C6CAF23D-7031-4FAB-A484-77C1599FB2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19529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B5ECF6F-9A7C-F9FF-E887-A3319E8C2B72}"/>
              </a:ext>
            </a:extLst>
          </p:cNvPr>
          <p:cNvCxnSpPr>
            <a:cxnSpLocks/>
          </p:cNvCxnSpPr>
          <p:nvPr/>
        </p:nvCxnSpPr>
        <p:spPr>
          <a:xfrm>
            <a:off x="3478521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DC60538E-0727-9A11-A464-7A188AA6DC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98450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FB20D7-2D55-27D5-8A8B-0ABCD537E25B}"/>
              </a:ext>
            </a:extLst>
          </p:cNvPr>
          <p:cNvSpPr/>
          <p:nvPr/>
        </p:nvSpPr>
        <p:spPr>
          <a:xfrm>
            <a:off x="5610239" y="2197674"/>
            <a:ext cx="2386829" cy="337721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95390B43-ABF9-1F77-865B-C5770891BC8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895886" y="2578487"/>
            <a:ext cx="1307306" cy="365125"/>
          </a:xfrm>
        </p:spPr>
        <p:txBody>
          <a:bodyPr>
            <a:noAutofit/>
          </a:bodyPr>
          <a:lstStyle>
            <a:lvl1pPr marL="0" indent="0">
              <a:buNone/>
              <a:defRPr sz="165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F730FFC-3C98-B877-970E-5366ED63D175}"/>
              </a:ext>
            </a:extLst>
          </p:cNvPr>
          <p:cNvCxnSpPr>
            <a:cxnSpLocks/>
          </p:cNvCxnSpPr>
          <p:nvPr/>
        </p:nvCxnSpPr>
        <p:spPr>
          <a:xfrm>
            <a:off x="5962252" y="3071670"/>
            <a:ext cx="5396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37700CFF-1784-907C-0D72-D0B873D3DD7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889556" y="3327788"/>
            <a:ext cx="1853054" cy="2070122"/>
          </a:xfr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</a:t>
            </a:r>
            <a:r>
              <a:rPr lang="en-US" err="1"/>
              <a:t>porttitor</a:t>
            </a:r>
            <a:r>
              <a:rPr lang="en-US"/>
              <a:t>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</a:t>
            </a:r>
            <a:r>
              <a:rPr lang="en-US" err="1"/>
              <a:t>posuere</a:t>
            </a:r>
            <a:r>
              <a:rPr lang="en-US"/>
              <a:t>, magna sed pulvinar </a:t>
            </a:r>
            <a:r>
              <a:rPr lang="en-US" err="1"/>
              <a:t>ultricies</a:t>
            </a:r>
            <a:r>
              <a:rPr lang="en-US"/>
              <a:t>, 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67A83FDF-A13D-CA9A-DD77-E05C643922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720" y="1102987"/>
            <a:ext cx="7594310" cy="6588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b="0"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Sub-header goes here </a:t>
            </a:r>
          </a:p>
        </p:txBody>
      </p:sp>
    </p:spTree>
    <p:extLst>
      <p:ext uri="{BB962C8B-B14F-4D97-AF65-F5344CB8AC3E}">
        <p14:creationId xmlns:p14="http://schemas.microsoft.com/office/powerpoint/2010/main" val="42329647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. Numeral Head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19" y="2841399"/>
            <a:ext cx="2649777" cy="1606581"/>
          </a:xfrm>
        </p:spPr>
        <p:txBody>
          <a:bodyPr anchor="t">
            <a:noAutofit/>
          </a:bodyPr>
          <a:lstStyle>
            <a:lvl1pPr algn="l">
              <a:defRPr sz="2700" b="1"/>
            </a:lvl1pPr>
          </a:lstStyle>
          <a:p>
            <a:r>
              <a:rPr lang="en-US"/>
              <a:t>NUMERAL HEADERS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4A0996-A400-C448-0F45-A623317F09DE}"/>
              </a:ext>
            </a:extLst>
          </p:cNvPr>
          <p:cNvSpPr/>
          <p:nvPr/>
        </p:nvSpPr>
        <p:spPr>
          <a:xfrm>
            <a:off x="3221266" y="76094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45E93D46-24B9-DF29-FDE6-47A90AF74DB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2920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7EA6C1B-20D4-B168-0B82-EA89AD2EC6A0}"/>
              </a:ext>
            </a:extLst>
          </p:cNvPr>
          <p:cNvSpPr txBox="1">
            <a:spLocks/>
          </p:cNvSpPr>
          <p:nvPr/>
        </p:nvSpPr>
        <p:spPr>
          <a:xfrm>
            <a:off x="3378029" y="102812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rgbClr val="EA590C"/>
                </a:solidFill>
              </a:rPr>
              <a:t>1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24EE7CA-B1EA-2C45-02C2-4AB5521E05ED}"/>
              </a:ext>
            </a:extLst>
          </p:cNvPr>
          <p:cNvSpPr txBox="1">
            <a:spLocks/>
          </p:cNvSpPr>
          <p:nvPr/>
        </p:nvSpPr>
        <p:spPr>
          <a:xfrm>
            <a:off x="5138590" y="101447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5CD64E3-C069-DAEB-5BE0-7E05488AB535}"/>
              </a:ext>
            </a:extLst>
          </p:cNvPr>
          <p:cNvSpPr txBox="1">
            <a:spLocks/>
          </p:cNvSpPr>
          <p:nvPr/>
        </p:nvSpPr>
        <p:spPr>
          <a:xfrm>
            <a:off x="6766086" y="1000830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61799A90-8AA7-7E62-9C4E-60BECECCC48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093429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3D5575DF-7CF7-5EE1-C9E6-8F9B5FD9CD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31607" y="146031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6700B0-4173-87C7-88BA-3457A5AE0536}"/>
              </a:ext>
            </a:extLst>
          </p:cNvPr>
          <p:cNvSpPr/>
          <p:nvPr/>
        </p:nvSpPr>
        <p:spPr>
          <a:xfrm>
            <a:off x="3221266" y="2521505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0" eaLnBrk="1" latinLnBrk="0" hangingPunct="1"/>
            <a:endParaRPr lang="en-US" sz="135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EEEEF245-69D9-0691-ED7D-455E8D811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42920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FE1AFBD-87DD-23A3-799A-EA259EBF21C3}"/>
              </a:ext>
            </a:extLst>
          </p:cNvPr>
          <p:cNvSpPr txBox="1">
            <a:spLocks/>
          </p:cNvSpPr>
          <p:nvPr/>
        </p:nvSpPr>
        <p:spPr>
          <a:xfrm>
            <a:off x="3378029" y="278868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9AACBA-4F31-3409-3378-87DC9E7214F4}"/>
              </a:ext>
            </a:extLst>
          </p:cNvPr>
          <p:cNvSpPr txBox="1">
            <a:spLocks/>
          </p:cNvSpPr>
          <p:nvPr/>
        </p:nvSpPr>
        <p:spPr>
          <a:xfrm>
            <a:off x="5138590" y="2775039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DEB4061-7E26-B4ED-922B-3C3F6CE75357}"/>
              </a:ext>
            </a:extLst>
          </p:cNvPr>
          <p:cNvSpPr txBox="1">
            <a:spLocks/>
          </p:cNvSpPr>
          <p:nvPr/>
        </p:nvSpPr>
        <p:spPr>
          <a:xfrm>
            <a:off x="6766086" y="2761392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E26D2E53-ECEA-F633-4630-CB75C61406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093429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6" name="Text Placeholder 13">
            <a:extLst>
              <a:ext uri="{FF2B5EF4-FFF2-40B4-BE49-F238E27FC236}">
                <a16:creationId xmlns:a16="http://schemas.microsoft.com/office/drawing/2014/main" id="{555E6E6B-C195-EADC-48E0-6AA61D615F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731607" y="3220872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7169E1-1123-8974-0E32-5EF2098238B3}"/>
              </a:ext>
            </a:extLst>
          </p:cNvPr>
          <p:cNvSpPr/>
          <p:nvPr/>
        </p:nvSpPr>
        <p:spPr>
          <a:xfrm>
            <a:off x="3221266" y="4307733"/>
            <a:ext cx="5124386" cy="1606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685800" rtl="1" eaLnBrk="1" latinLnBrk="0" hangingPunct="1"/>
            <a:endParaRPr lang="en-US" sz="1350"/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5DD0E1CD-2724-EB05-63E4-FC1C30DC6C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429209" y="5007100"/>
            <a:ext cx="1473750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8E4DD57-EFF6-C3C9-B4FC-04061A2E167C}"/>
              </a:ext>
            </a:extLst>
          </p:cNvPr>
          <p:cNvSpPr txBox="1">
            <a:spLocks/>
          </p:cNvSpPr>
          <p:nvPr/>
        </p:nvSpPr>
        <p:spPr>
          <a:xfrm>
            <a:off x="3378029" y="4574915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A7DB0614-8783-8D2F-5A59-D0D507616350}"/>
              </a:ext>
            </a:extLst>
          </p:cNvPr>
          <p:cNvSpPr txBox="1">
            <a:spLocks/>
          </p:cNvSpPr>
          <p:nvPr/>
        </p:nvSpPr>
        <p:spPr>
          <a:xfrm>
            <a:off x="5138590" y="4561267"/>
            <a:ext cx="331769" cy="49595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ln>
                  <a:solidFill>
                    <a:schemeClr val="bg1"/>
                  </a:solidFill>
                </a:ln>
                <a:solidFill>
                  <a:sysClr val="windowText" lastClr="000000"/>
                </a:solidFill>
                <a:latin typeface="Nasalization Rg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accent1"/>
                </a:solidFill>
              </a:rPr>
              <a:t>8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8DA8D2C5-291D-AB61-0671-266F159E44E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093428" y="5007100"/>
            <a:ext cx="3111929" cy="663610"/>
          </a:xfrm>
        </p:spPr>
        <p:txBody>
          <a:bodyPr anchor="ctr">
            <a:normAutofit/>
          </a:bodyPr>
          <a:lstStyle>
            <a:lvl1pPr marL="0" indent="0" algn="l" rtl="0">
              <a:buNone/>
              <a:defRPr sz="1050" b="0" i="0">
                <a:latin typeface="Montserrat Light" pitchFamily="2" charset="77"/>
                <a:cs typeface="Poppins" pitchFamily="2" charset="77"/>
              </a:defRPr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C05771-4DC5-C66C-6DD2-9D1F7B6FC1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018" y="1888556"/>
            <a:ext cx="2649777" cy="9144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50" b="1" spc="450">
                <a:solidFill>
                  <a:schemeClr val="accent1"/>
                </a:solidFill>
                <a:latin typeface="Montserrat Light" pitchFamily="2" charset="77"/>
              </a:defRPr>
            </a:lvl1pPr>
          </a:lstStyle>
          <a:p>
            <a:pPr lvl="0"/>
            <a:r>
              <a:rPr lang="en-US"/>
              <a:t>SUB HEADER HERE:</a:t>
            </a:r>
          </a:p>
        </p:txBody>
      </p:sp>
    </p:spTree>
    <p:extLst>
      <p:ext uri="{BB962C8B-B14F-4D97-AF65-F5344CB8AC3E}">
        <p14:creationId xmlns:p14="http://schemas.microsoft.com/office/powerpoint/2010/main" val="100709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. Left Text with a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LEFT TEXT WITH A PHOTO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424988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25960855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. Bullet Points with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138199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BULLET POINTS WITH TWO PHOTOS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77684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7362" y="1776845"/>
            <a:ext cx="3897110" cy="424988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668568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4. Header and Infographic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5"/>
            <a:ext cx="8014437" cy="857170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HEADER AND INFOGRAPHIC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27">
            <a:extLst>
              <a:ext uri="{FF2B5EF4-FFF2-40B4-BE49-F238E27FC236}">
                <a16:creationId xmlns:a16="http://schemas.microsoft.com/office/drawing/2014/main" id="{EFAF9B93-532C-B7ED-03F4-63DC94211DDA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0206" y="1842868"/>
            <a:ext cx="7185074" cy="38264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4934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10330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081C92-B698-4AFE-4ED3-9B6942C2842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608181"/>
            <a:ext cx="6858000" cy="1139988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Header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506385B-75C8-301C-C51C-5B84C426B2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2928" y="2092413"/>
            <a:ext cx="797602" cy="106346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136112E-04F3-070B-61FC-95A33F4EA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533471" y="3113288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233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. Leadershi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170" y="429354"/>
            <a:ext cx="8013305" cy="886477"/>
          </a:xfrm>
        </p:spPr>
        <p:txBody>
          <a:bodyPr anchor="ctr"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LEADERSHIP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82013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82013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9DF042F3-1D15-E9A9-B773-588F6B9391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582013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2B209A79-A04E-DBE7-1377-F844703442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9805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Picture Placeholder 27">
            <a:extLst>
              <a:ext uri="{FF2B5EF4-FFF2-40B4-BE49-F238E27FC236}">
                <a16:creationId xmlns:a16="http://schemas.microsoft.com/office/drawing/2014/main" id="{5B887F62-99DD-2681-7193-A5CFC44F89C7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99805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FFBA2433-5C29-1490-5A1B-6E9B7DFCF43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9805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1" name="Text Placeholder 13">
            <a:extLst>
              <a:ext uri="{FF2B5EF4-FFF2-40B4-BE49-F238E27FC236}">
                <a16:creationId xmlns:a16="http://schemas.microsoft.com/office/drawing/2014/main" id="{BA0A8D3F-ECD6-7294-6E1D-DD1918AA70E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14087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Picture Placeholder 27">
            <a:extLst>
              <a:ext uri="{FF2B5EF4-FFF2-40B4-BE49-F238E27FC236}">
                <a16:creationId xmlns:a16="http://schemas.microsoft.com/office/drawing/2014/main" id="{B4F41284-4DC0-7A74-5A5F-BDA7C7C831C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14087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59484492-ACB8-85D1-414C-061B18ED051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4087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Text Placeholder 13">
            <a:extLst>
              <a:ext uri="{FF2B5EF4-FFF2-40B4-BE49-F238E27FC236}">
                <a16:creationId xmlns:a16="http://schemas.microsoft.com/office/drawing/2014/main" id="{12BF40F1-468B-04E6-D774-1CF00F83D0C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65977" y="4357256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6" name="Picture Placeholder 27">
            <a:extLst>
              <a:ext uri="{FF2B5EF4-FFF2-40B4-BE49-F238E27FC236}">
                <a16:creationId xmlns:a16="http://schemas.microsoft.com/office/drawing/2014/main" id="{A21E5E3D-D83E-8CE4-E736-11713B523662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5165977" y="2135925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6BC2D6EE-EE3E-15A1-F08C-CDC6570913C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165977" y="4783529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3">
            <a:extLst>
              <a:ext uri="{FF2B5EF4-FFF2-40B4-BE49-F238E27FC236}">
                <a16:creationId xmlns:a16="http://schemas.microsoft.com/office/drawing/2014/main" id="{B8F24900-D584-30BC-0AD6-9E3FC035238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749940" y="4346865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 spc="150" baseline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2272D5B1-4862-D6A2-BBBE-62CCC845756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749940" y="2125534"/>
            <a:ext cx="1363628" cy="202016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A7576EC-AE0B-C9A7-E92D-05D2D571BD6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49940" y="4773138"/>
            <a:ext cx="1363628" cy="3900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 b="1">
                <a:solidFill>
                  <a:srgbClr val="EA590C"/>
                </a:solidFill>
                <a:latin typeface="Nasalization Rg" panose="020B0604020202020204" pitchFamily="34" charset="0"/>
                <a:cs typeface="Poppins" pitchFamily="2" charset="77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37679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6411-4766-4254-A621-BEC3092ED2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28F81-D850-3611-9F3D-BE8967D77F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512317-F739-73E9-84D5-9FCF91B9F9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61468-7DB4-09DB-8DC9-50DE3B6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F55040-0E74-0167-21B7-4FA08CB3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7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487B6-3542-7B77-1916-FB843A91D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1C89E-6616-2D9A-4460-BCED7FAED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B6B1A-AD4F-53D4-CA5A-5A815BCEB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A785-926C-91C9-AB96-2040708E26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3989D-769E-A239-2CA3-76E7DE95E5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260D6A-6B7F-C305-37F1-AFE87197C7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4A420F-FD30-C3F4-C125-FE31CE61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00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7676-DA82-C919-01D6-2BD076153A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87D0B-3884-CD6D-63F5-FF39C0246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70080-926D-48F8-C70F-6E9EB1B5C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DD204A-1959-A82E-C61C-879222E14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62B287-E974-A52D-C0FB-5301B3926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937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61539-7FAF-4D63-87D1-7158C765D5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F2160-B840-0D10-D12B-D4B752C829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15DEA3-A466-0048-CEC2-A7CEBFDB9A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45379-932A-DA27-1DD3-038F4EC0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83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0648C-37C7-F385-9AA5-06B4BAA60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07A8D-203E-8EDB-06A4-12CD398947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BDA37-A72D-7A57-CA39-10B7A1CA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F6623-29BB-EC6A-B39E-1BBCAA4E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6B1A2-0470-5C4F-B76C-F2A7EF4C5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43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D0EF6D-4A8D-5305-CB66-1643FCA067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937"/>
            <a:ext cx="9144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74632-309B-9DD9-789E-C2F6559A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5780" y="6296661"/>
            <a:ext cx="2057400" cy="365125"/>
          </a:xfrm>
          <a:prstGeom prst="rect">
            <a:avLst/>
          </a:prstGeom>
        </p:spPr>
        <p:txBody>
          <a:bodyPr/>
          <a:lstStyle/>
          <a:p>
            <a:fld id="{5BCAD085-E8A6-8845-BD4E-CB4CCA059FC4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76CB3-AEB5-0648-CF49-ED213D28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0142" y="6356350"/>
            <a:ext cx="1951362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D4B9-1932-1EA1-1EFF-3499C75B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A18AE-0120-ACC6-A545-7E5388FC8F9D}"/>
              </a:ext>
            </a:extLst>
          </p:cNvPr>
          <p:cNvSpPr/>
          <p:nvPr/>
        </p:nvSpPr>
        <p:spPr>
          <a:xfrm>
            <a:off x="-3932" y="7937"/>
            <a:ext cx="9144000" cy="6873874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92000">
                <a:schemeClr val="tx1">
                  <a:lumMod val="65000"/>
                  <a:lumOff val="35000"/>
                  <a:alpha val="19178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17BE7D2-4B1F-6ECA-F81E-F48F1DCF6437}"/>
              </a:ext>
            </a:extLst>
          </p:cNvPr>
          <p:cNvSpPr txBox="1">
            <a:spLocks/>
          </p:cNvSpPr>
          <p:nvPr/>
        </p:nvSpPr>
        <p:spPr>
          <a:xfrm>
            <a:off x="3143250" y="6508751"/>
            <a:ext cx="30861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>
                <a:solidFill>
                  <a:schemeClr val="bg1"/>
                </a:solidFill>
              </a:rPr>
              <a:t>© 2023 Imagry, All Rights Reserved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0BF10B-6B71-8897-4F9D-E8FE8F21CC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2738462"/>
            <a:ext cx="6858000" cy="1775129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Full Autonomy.</a:t>
            </a:r>
            <a:br>
              <a:rPr lang="en-US"/>
            </a:br>
            <a:r>
              <a:rPr lang="en-US"/>
              <a:t>Are you coming?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FA482812-0459-2C60-02A2-3CA2BE7E1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9068" y="2173312"/>
            <a:ext cx="6858000" cy="549275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 b="1">
                <a:solidFill>
                  <a:srgbClr val="EA590C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NEXT STOP: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C3BA769-6926-98EF-6C80-D37DD73E7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5798" y="1881080"/>
            <a:ext cx="797602" cy="106346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B4C4BF-FEB8-268A-7B0F-918FB1E3E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427918" y="3812472"/>
            <a:ext cx="797602" cy="106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B9B6-7048-ADC4-5EB4-C80E7E18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266825"/>
            <a:ext cx="8037298" cy="4984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14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8613C-BB72-B403-39FE-A6D9F9E99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BLANK SLIDE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9DEB7-2C11-1359-3585-603E57B33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8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7" name="Picture Placeholder 27">
            <a:extLst>
              <a:ext uri="{FF2B5EF4-FFF2-40B4-BE49-F238E27FC236}">
                <a16:creationId xmlns:a16="http://schemas.microsoft.com/office/drawing/2014/main" id="{D682C8F1-FE20-0D75-2DA7-3800DB1E08B8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280036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15D6A73A-2CE4-0394-E0D1-07DDBE29CB1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97362" y="1574165"/>
            <a:ext cx="3897110" cy="2704522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4603173"/>
            <a:ext cx="3897110" cy="14235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1932200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eneral Text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448-B9F8-49C2-1065-A139E721B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0035" y="394856"/>
            <a:ext cx="8014437" cy="85482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GENERAL TEXT SLIDE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4B7E-0203-5F2D-1013-DEBE1CB69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F3C0FA16-677A-A3C1-0943-C559A6417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80036" y="1574165"/>
            <a:ext cx="3897110" cy="4452559"/>
          </a:xfrm>
        </p:spPr>
        <p:txBody>
          <a:bodyPr anchor="t">
            <a:normAutofit/>
          </a:bodyPr>
          <a:lstStyle>
            <a:lvl1pPr marL="214313" indent="-214313" algn="l">
              <a:buSzPct val="150000"/>
              <a:buFont typeface="Arial" panose="020B0604020202020204" pitchFamily="34" charset="0"/>
              <a:buChar char="•"/>
              <a:defRPr sz="1050" i="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Bullet points go here. </a:t>
            </a:r>
          </a:p>
        </p:txBody>
      </p:sp>
      <p:sp>
        <p:nvSpPr>
          <p:cNvPr id="9" name="Picture Placeholder 27">
            <a:extLst>
              <a:ext uri="{FF2B5EF4-FFF2-40B4-BE49-F238E27FC236}">
                <a16:creationId xmlns:a16="http://schemas.microsoft.com/office/drawing/2014/main" id="{EAAF8F86-EE34-7515-3F50-D90B5C5587A9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397362" y="1574165"/>
            <a:ext cx="3897110" cy="445256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Add a photo here </a:t>
            </a:r>
          </a:p>
        </p:txBody>
      </p:sp>
    </p:spTree>
    <p:extLst>
      <p:ext uri="{BB962C8B-B14F-4D97-AF65-F5344CB8AC3E}">
        <p14:creationId xmlns:p14="http://schemas.microsoft.com/office/powerpoint/2010/main" val="3417113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. Three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7BF785-69AD-31EF-DE9A-9BEF424DB1C1}"/>
              </a:ext>
            </a:extLst>
          </p:cNvPr>
          <p:cNvSpPr/>
          <p:nvPr/>
        </p:nvSpPr>
        <p:spPr>
          <a:xfrm>
            <a:off x="515721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04BC5-2724-4261-43FB-E38B407D19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720" y="484860"/>
            <a:ext cx="7594310" cy="779492"/>
          </a:xfrm>
        </p:spPr>
        <p:txBody>
          <a:bodyPr>
            <a:normAutofit/>
          </a:bodyPr>
          <a:lstStyle>
            <a:lvl1pPr algn="ctr">
              <a:defRPr sz="2400" b="1"/>
            </a:lvl1pPr>
          </a:lstStyle>
          <a:p>
            <a:r>
              <a:rPr lang="en-US"/>
              <a:t>THREE SECTION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8C764-1BE6-5F6B-B84B-43C26FAFA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ext Placeholder 13">
            <a:extLst>
              <a:ext uri="{FF2B5EF4-FFF2-40B4-BE49-F238E27FC236}">
                <a16:creationId xmlns:a16="http://schemas.microsoft.com/office/drawing/2014/main" id="{49541291-8EE5-0752-B015-EE9797AAA1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722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35251701-942F-E782-39F2-4A5722A9B2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840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29A9E7A3-BD2B-0B6B-6E81-0125719A71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1358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F8098-AFC0-3087-D6F2-AF22897B62B4}"/>
              </a:ext>
            </a:extLst>
          </p:cNvPr>
          <p:cNvSpPr/>
          <p:nvPr/>
        </p:nvSpPr>
        <p:spPr>
          <a:xfrm>
            <a:off x="3133363" y="2006386"/>
            <a:ext cx="2386829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Text Placeholder 13">
            <a:extLst>
              <a:ext uri="{FF2B5EF4-FFF2-40B4-BE49-F238E27FC236}">
                <a16:creationId xmlns:a16="http://schemas.microsoft.com/office/drawing/2014/main" id="{7C5ACEE1-2330-0316-1185-4BFDB9C476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33363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E10D30C8-BC7A-2D11-5AB1-4873066F368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482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1" name="Picture Placeholder 27">
            <a:extLst>
              <a:ext uri="{FF2B5EF4-FFF2-40B4-BE49-F238E27FC236}">
                <a16:creationId xmlns:a16="http://schemas.microsoft.com/office/drawing/2014/main" id="{89B8298F-E454-CE89-4020-A65DC955448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899000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2A1817-041F-E736-377A-BDC6C8266B65}"/>
              </a:ext>
            </a:extLst>
          </p:cNvPr>
          <p:cNvSpPr/>
          <p:nvPr/>
        </p:nvSpPr>
        <p:spPr>
          <a:xfrm>
            <a:off x="5751005" y="2006386"/>
            <a:ext cx="2359025" cy="37946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Text Placeholder 13">
            <a:extLst>
              <a:ext uri="{FF2B5EF4-FFF2-40B4-BE49-F238E27FC236}">
                <a16:creationId xmlns:a16="http://schemas.microsoft.com/office/drawing/2014/main" id="{C79DAFD1-E0CA-8E6A-D89F-5831A0979D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751005" y="3401958"/>
            <a:ext cx="2359025" cy="541338"/>
          </a:xfrm>
        </p:spPr>
        <p:txBody>
          <a:bodyPr anchor="b">
            <a:normAutofit/>
          </a:bodyPr>
          <a:lstStyle>
            <a:lvl1pPr marL="0" indent="0" algn="ctr">
              <a:buNone/>
              <a:defRPr sz="1650" b="0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Header</a:t>
            </a:r>
          </a:p>
        </p:txBody>
      </p:sp>
      <p:sp>
        <p:nvSpPr>
          <p:cNvPr id="44" name="Text Placeholder 13">
            <a:extLst>
              <a:ext uri="{FF2B5EF4-FFF2-40B4-BE49-F238E27FC236}">
                <a16:creationId xmlns:a16="http://schemas.microsoft.com/office/drawing/2014/main" id="{4BE37AD4-CCF9-1315-C407-159F050C837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72123" y="4051837"/>
            <a:ext cx="2096597" cy="1562382"/>
          </a:xfrm>
        </p:spPr>
        <p:txBody>
          <a:bodyPr anchor="t">
            <a:normAutofit/>
          </a:bodyPr>
          <a:lstStyle>
            <a:lvl1pPr marL="0" indent="0" algn="ctr">
              <a:lnSpc>
                <a:spcPct val="125000"/>
              </a:lnSpc>
              <a:buNone/>
              <a:defRPr sz="1050">
                <a:latin typeface="Montserrat Light" pitchFamily="2" charset="77"/>
                <a:cs typeface="Poppins" pitchFamily="2" charset="77"/>
              </a:defRPr>
            </a:lvl1pPr>
          </a:lstStyle>
          <a:p>
            <a:pPr lvl="0"/>
            <a:r>
              <a:rPr lang="en-US"/>
              <a:t>Lorem ipsum dolor sit amet, consectetuer adipiscing elit. Maecenas porttitor congue massa. Fusce posuere, magna sed pulvinar ultricies, </a:t>
            </a:r>
          </a:p>
        </p:txBody>
      </p:sp>
      <p:sp>
        <p:nvSpPr>
          <p:cNvPr id="45" name="Picture Placeholder 27">
            <a:extLst>
              <a:ext uri="{FF2B5EF4-FFF2-40B4-BE49-F238E27FC236}">
                <a16:creationId xmlns:a16="http://schemas.microsoft.com/office/drawing/2014/main" id="{DB78A0DC-89AB-E624-258F-5840367F528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516642" y="2268702"/>
            <a:ext cx="807560" cy="107588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7324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. Two tabl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17B3D0E-7C25-C717-1278-25A28B18CB54}"/>
              </a:ext>
            </a:extLst>
          </p:cNvPr>
          <p:cNvSpPr/>
          <p:nvPr/>
        </p:nvSpPr>
        <p:spPr>
          <a:xfrm>
            <a:off x="2110695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13FFB-3401-5FB5-776D-5D7E81AB09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1727" y="415637"/>
            <a:ext cx="7962518" cy="1698119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TWO TABLES SLIDE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989991-F659-1943-4BCF-76B915B326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EA590C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616ABC9-45B1-9545-B1C0-48FDB1F860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11728" y="2422525"/>
            <a:ext cx="1700213" cy="369527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D9B9497-83AF-07AB-90FA-E33EB8BA50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10694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MiniMap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D879D58F-9F88-03CB-848C-FE00DE790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10694" y="2969204"/>
            <a:ext cx="3000377" cy="365125"/>
          </a:xfrm>
          <a:solidFill>
            <a:srgbClr val="6253A3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UPPERCASE SUB HEADER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2C1094FB-B2C9-9354-919B-54A8CAC770B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92036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22091B6-FBE2-BE4F-4F1B-204C976317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88789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21012F0-21A4-EE05-9002-B49B39E1CA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192036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2F47130B-097F-6A0C-2B0A-3290ECF29CB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88790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DCB9E516-F250-1AF0-5F7C-0F17F7F3F3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92037" y="5256365"/>
            <a:ext cx="2821618" cy="768183"/>
          </a:xfrm>
        </p:spPr>
        <p:txBody>
          <a:bodyPr>
            <a:noAutofit/>
          </a:bodyPr>
          <a:lstStyle>
            <a:lvl1pPr marL="0" indent="0" algn="l" rtl="0">
              <a:buNone/>
              <a:defRPr sz="105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Text Here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81E1F8-7C56-D530-0980-A8D85621D9C3}"/>
              </a:ext>
            </a:extLst>
          </p:cNvPr>
          <p:cNvCxnSpPr>
            <a:cxnSpLocks/>
          </p:cNvCxnSpPr>
          <p:nvPr/>
        </p:nvCxnSpPr>
        <p:spPr>
          <a:xfrm>
            <a:off x="3457616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95D7A6D-D1CA-185C-75B9-90BCBE7A9EB0}"/>
              </a:ext>
            </a:extLst>
          </p:cNvPr>
          <p:cNvSpPr/>
          <p:nvPr/>
        </p:nvSpPr>
        <p:spPr>
          <a:xfrm>
            <a:off x="5302248" y="3323937"/>
            <a:ext cx="3000376" cy="28115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63064" dist="121231" dir="2580000" sx="97383" sy="97383" algn="tl" rotWithShape="0">
              <a:schemeClr val="accent5">
                <a:alpha val="66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AC04F0B-B2E0-5713-6B2C-590AB705037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302248" y="2440168"/>
            <a:ext cx="2971997" cy="365125"/>
          </a:xfrm>
        </p:spPr>
        <p:txBody>
          <a:bodyPr>
            <a:noAutofit/>
          </a:bodyPr>
          <a:lstStyle>
            <a:lvl1pPr marL="0" indent="0" algn="l">
              <a:buNone/>
              <a:defRPr sz="1800" spc="225">
                <a:latin typeface="Poppins" pitchFamily="2" charset="77"/>
                <a:cs typeface="Poppins" pitchFamily="2" charset="77"/>
              </a:defRPr>
            </a:lvl1pPr>
          </a:lstStyle>
          <a:p>
            <a:pPr lvl="0"/>
            <a:r>
              <a:rPr lang="en-US" err="1"/>
              <a:t>SpaceNet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1C2D1A5-97FF-1D41-0903-E0F9F9E631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83590" y="3498240"/>
            <a:ext cx="1236680" cy="547689"/>
          </a:xfrm>
        </p:spPr>
        <p:txBody>
          <a:bodyPr>
            <a:no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2DA3739F-1396-FAC6-2BD8-6C6CAA780E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80343" y="3498239"/>
            <a:ext cx="1524863" cy="547689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</a:pPr>
            <a:r>
              <a:rPr lang="en-US"/>
              <a:t>UPPERCASE TEXT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E0E7F7F4-BFBD-DA65-E298-20EAB9FB5E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83590" y="4173675"/>
            <a:ext cx="1236680" cy="881459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4FBD45F7-62D1-3AAA-1604-1BB1B2BAD0C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80344" y="4190121"/>
            <a:ext cx="1524864" cy="879081"/>
          </a:xfrm>
        </p:spPr>
        <p:txBody>
          <a:bodyPr>
            <a:noAutofit/>
          </a:bodyPr>
          <a:lstStyle>
            <a:lvl1pPr marL="0" indent="0" algn="l">
              <a:buNone/>
              <a:defRPr sz="900"/>
            </a:lvl1pPr>
          </a:lstStyle>
          <a:p>
            <a:pPr lvl="0"/>
            <a:r>
              <a:rPr lang="en-US"/>
              <a:t>Text Here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7DAB49A-2AC2-1B23-F1AF-0A8EBEED25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383590" y="5256365"/>
            <a:ext cx="2821618" cy="768183"/>
          </a:xfrm>
        </p:spPr>
        <p:txBody>
          <a:bodyPr>
            <a:noAutofit/>
          </a:bodyPr>
          <a:lstStyle>
            <a:lvl1pPr marL="0" indent="0" algn="l">
              <a:buNone/>
              <a:defRPr sz="1050"/>
            </a:lvl1pPr>
          </a:lstStyle>
          <a:p>
            <a:pPr lvl="0"/>
            <a:r>
              <a:rPr lang="en-US"/>
              <a:t>Text Here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217B10-ED76-72E2-6D71-0A0BDB6CEB66}"/>
              </a:ext>
            </a:extLst>
          </p:cNvPr>
          <p:cNvCxnSpPr>
            <a:cxnSpLocks/>
          </p:cNvCxnSpPr>
          <p:nvPr/>
        </p:nvCxnSpPr>
        <p:spPr>
          <a:xfrm>
            <a:off x="6649170" y="3498238"/>
            <a:ext cx="0" cy="1553506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960C881-5364-C14E-A064-8A3278ACB1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02247" y="2969204"/>
            <a:ext cx="3000377" cy="365125"/>
          </a:xfrm>
          <a:solidFill>
            <a:srgbClr val="EA590C"/>
          </a:solidFill>
        </p:spPr>
        <p:txBody>
          <a:bodyPr anchor="ctr">
            <a:noAutofit/>
          </a:bodyPr>
          <a:lstStyle>
            <a:lvl1pPr marL="0" indent="0" algn="l">
              <a:buNone/>
              <a:defRPr sz="900" spc="225">
                <a:solidFill>
                  <a:schemeClr val="bg1"/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F0582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UPPERCASE SUB HEADER HERE</a:t>
            </a:r>
          </a:p>
        </p:txBody>
      </p:sp>
    </p:spTree>
    <p:extLst>
      <p:ext uri="{BB962C8B-B14F-4D97-AF65-F5344CB8AC3E}">
        <p14:creationId xmlns:p14="http://schemas.microsoft.com/office/powerpoint/2010/main" val="234404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Relationship Id="rId30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4A06C1-6EAF-AF2F-57F6-1BD0CA8B8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35" y="342899"/>
            <a:ext cx="8014437" cy="758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74F913-6CFB-3BBB-2E36-21F8FB5D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75" y="1266825"/>
            <a:ext cx="803729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Headers (Poppins, 22)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Text (Monserrat, 14)</a:t>
            </a:r>
          </a:p>
          <a:p>
            <a:pPr lvl="4"/>
            <a:r>
              <a:rPr lang="en-US" err="1"/>
              <a:t>Subheaders</a:t>
            </a:r>
            <a:endParaRPr lang="en-US"/>
          </a:p>
          <a:p>
            <a:pPr lvl="4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B6B2D37-A702-3752-C0FA-E9A0C04C0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/>
        </p:blipFill>
        <p:spPr bwMode="auto">
          <a:xfrm>
            <a:off x="314058" y="6356349"/>
            <a:ext cx="107094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7C0B-7926-E341-635D-9E2B5C0E7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99663" y="6356350"/>
            <a:ext cx="59480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rgbClr val="EA590C"/>
                </a:solidFill>
                <a:latin typeface="Nasalization Rg" panose="020B0604020202020204" pitchFamily="34" charset="0"/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74C9E-C9A6-0E72-7F87-300AA693C37B}"/>
              </a:ext>
            </a:extLst>
          </p:cNvPr>
          <p:cNvSpPr txBox="1"/>
          <p:nvPr/>
        </p:nvSpPr>
        <p:spPr>
          <a:xfrm>
            <a:off x="3300142" y="6531678"/>
            <a:ext cx="1951362" cy="2077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50">
                <a:solidFill>
                  <a:srgbClr val="EA590C"/>
                </a:solidFill>
                <a:latin typeface="Nasalization Rg" panose="020B0604020202020204" pitchFamily="34" charset="0"/>
              </a:rPr>
              <a:t>© 2023 Imagry, All Rights Reserved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3640604-198D-7D47-71FA-DC643DA16E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27479" y="185246"/>
            <a:ext cx="797602" cy="1063469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4950777-B7A0-3D5A-205A-FD77D3BB2180}"/>
              </a:ext>
            </a:extLst>
          </p:cNvPr>
          <p:cNvSpPr/>
          <p:nvPr/>
        </p:nvSpPr>
        <p:spPr>
          <a:xfrm>
            <a:off x="8576155" y="0"/>
            <a:ext cx="117075" cy="6858000"/>
          </a:xfrm>
          <a:custGeom>
            <a:avLst/>
            <a:gdLst>
              <a:gd name="connsiteX0" fmla="*/ 0 w 156100"/>
              <a:gd name="connsiteY0" fmla="*/ 0 h 6858000"/>
              <a:gd name="connsiteX1" fmla="*/ 156100 w 156100"/>
              <a:gd name="connsiteY1" fmla="*/ 0 h 6858000"/>
              <a:gd name="connsiteX2" fmla="*/ 156100 w 156100"/>
              <a:gd name="connsiteY2" fmla="*/ 6858000 h 6858000"/>
              <a:gd name="connsiteX3" fmla="*/ 0 w 1561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6100" h="6858000">
                <a:moveTo>
                  <a:pt x="0" y="0"/>
                </a:moveTo>
                <a:lnTo>
                  <a:pt x="156100" y="0"/>
                </a:lnTo>
                <a:lnTo>
                  <a:pt x="1561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A590C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D0C1788-28AD-B871-846F-BD349E88545F}"/>
              </a:ext>
            </a:extLst>
          </p:cNvPr>
          <p:cNvSpPr/>
          <p:nvPr/>
        </p:nvSpPr>
        <p:spPr>
          <a:xfrm>
            <a:off x="8693230" y="0"/>
            <a:ext cx="58538" cy="6858000"/>
          </a:xfrm>
          <a:custGeom>
            <a:avLst/>
            <a:gdLst>
              <a:gd name="connsiteX0" fmla="*/ 0 w 78050"/>
              <a:gd name="connsiteY0" fmla="*/ 0 h 6858000"/>
              <a:gd name="connsiteX1" fmla="*/ 78050 w 78050"/>
              <a:gd name="connsiteY1" fmla="*/ 0 h 6858000"/>
              <a:gd name="connsiteX2" fmla="*/ 78050 w 78050"/>
              <a:gd name="connsiteY2" fmla="*/ 6858000 h 6858000"/>
              <a:gd name="connsiteX3" fmla="*/ 0 w 78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50" h="6858000">
                <a:moveTo>
                  <a:pt x="0" y="0"/>
                </a:moveTo>
                <a:lnTo>
                  <a:pt x="78050" y="0"/>
                </a:lnTo>
                <a:lnTo>
                  <a:pt x="7805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90E2A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E185B8-8DD9-40DE-EE01-645B5AA69C36}"/>
              </a:ext>
            </a:extLst>
          </p:cNvPr>
          <p:cNvSpPr/>
          <p:nvPr/>
        </p:nvSpPr>
        <p:spPr>
          <a:xfrm>
            <a:off x="8751767" y="0"/>
            <a:ext cx="400007" cy="6858000"/>
          </a:xfrm>
          <a:custGeom>
            <a:avLst/>
            <a:gdLst>
              <a:gd name="connsiteX0" fmla="*/ 0 w 533342"/>
              <a:gd name="connsiteY0" fmla="*/ 0 h 6858000"/>
              <a:gd name="connsiteX1" fmla="*/ 533343 w 533342"/>
              <a:gd name="connsiteY1" fmla="*/ 0 h 6858000"/>
              <a:gd name="connsiteX2" fmla="*/ 533343 w 533342"/>
              <a:gd name="connsiteY2" fmla="*/ 6858000 h 6858000"/>
              <a:gd name="connsiteX3" fmla="*/ 0 w 5333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342" h="6858000">
                <a:moveTo>
                  <a:pt x="0" y="0"/>
                </a:moveTo>
                <a:lnTo>
                  <a:pt x="533343" y="0"/>
                </a:lnTo>
                <a:lnTo>
                  <a:pt x="53334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6835E5"/>
          </a:solidFill>
          <a:ln w="129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3247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ln>
            <a:solidFill>
              <a:schemeClr val="bg1"/>
            </a:solidFill>
          </a:ln>
          <a:solidFill>
            <a:sysClr val="windowText" lastClr="000000"/>
          </a:solidFill>
          <a:latin typeface="Nasalization Rg" panose="020B06040202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F05826"/>
        </a:buClr>
        <a:buFont typeface="Arial" panose="020B0604020202020204" pitchFamily="34" charset="0"/>
        <a:buChar char="•"/>
        <a:defRPr sz="2100" kern="1200">
          <a:solidFill>
            <a:sysClr val="windowText" lastClr="000000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None/>
        <a:defRPr sz="1650" kern="1200">
          <a:solidFill>
            <a:sysClr val="windowText" lastClr="000000"/>
          </a:solidFill>
          <a:latin typeface="Poppins" pitchFamily="2" charset="77"/>
          <a:ea typeface="+mn-ea"/>
          <a:cs typeface="Poppins" pitchFamily="2" charset="77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500" b="1" kern="1200">
          <a:solidFill>
            <a:sysClr val="windowText" lastClr="000000"/>
          </a:solidFill>
          <a:latin typeface="Montserrat Light" pitchFamily="2" charset="77"/>
          <a:ea typeface="+mn-ea"/>
          <a:cs typeface="Poppins" pitchFamily="2" charset="77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050" kern="1200">
          <a:solidFill>
            <a:sysClr val="windowText" lastClr="000000"/>
          </a:solidFill>
          <a:latin typeface="Montserrat Light" pitchFamily="2" charset="77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F05826"/>
        </a:buClr>
        <a:buFont typeface="Arial" panose="020B0604020202020204" pitchFamily="34" charset="0"/>
        <a:buChar char="•"/>
        <a:defRPr sz="1200" i="0" kern="1200">
          <a:solidFill>
            <a:srgbClr val="EA590C"/>
          </a:solidFill>
          <a:latin typeface="Nasalization Rg" panose="020B06040202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6">
          <p15:clr>
            <a:srgbClr val="F26B43"/>
          </p15:clr>
        </p15:guide>
        <p15:guide id="2" orient="horz" pos="4248">
          <p15:clr>
            <a:srgbClr val="F26B43"/>
          </p15:clr>
        </p15:guide>
        <p15:guide id="3" orient="horz" pos="96">
          <p15:clr>
            <a:srgbClr val="F26B43"/>
          </p15:clr>
        </p15:guide>
        <p15:guide id="4" pos="216">
          <p15:clr>
            <a:srgbClr val="F26B43"/>
          </p15:clr>
        </p15:guide>
        <p15:guide id="5" orient="horz" pos="216">
          <p15:clr>
            <a:srgbClr val="F26B43"/>
          </p15:clr>
        </p15:guide>
        <p15:guide id="6" pos="7560">
          <p15:clr>
            <a:srgbClr val="F26B43"/>
          </p15:clr>
        </p15:guide>
        <p15:guide id="7" pos="7440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696">
          <p15:clr>
            <a:srgbClr val="F26B43"/>
          </p15:clr>
        </p15:guide>
        <p15:guide id="10" orient="horz" pos="79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github.com/imagry/aidriver_new/tree/dev/modules/planner/common/curve" TargetMode="Externa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38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0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3FD1B96-CEE3-0976-6B96-8ACA2633F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760" y="2812845"/>
            <a:ext cx="6772480" cy="6161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3100" dirty="0"/>
              <a:t>For Path Planning</a:t>
            </a:r>
            <a:endParaRPr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87FAEA9-2C04-5D58-8BF2-53D2053189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3914" y="2063435"/>
            <a:ext cx="7275442" cy="1168841"/>
          </a:xfrm>
        </p:spPr>
        <p:txBody>
          <a:bodyPr/>
          <a:lstStyle/>
          <a:p>
            <a:r>
              <a:rPr lang="en-US" sz="3600" dirty="0"/>
              <a:t>Curve Fitting With B Splines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2E16-652C-2625-46B3-D978BCC5C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8819"/>
            <a:ext cx="6858000" cy="1072197"/>
          </a:xfrm>
        </p:spPr>
        <p:txBody>
          <a:bodyPr/>
          <a:lstStyle/>
          <a:p>
            <a:r>
              <a:rPr lang="en-US" dirty="0"/>
              <a:t>Mathematical Properties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10312" y="1362456"/>
                <a:ext cx="7790688" cy="38953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B-Spline of degree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US" sz="2000" dirty="0"/>
                  <a:t>-times continuously differentiable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Derivative / integral of a B-Spline is a B-Spline (new controls and knots can be calculated directly)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Efficient algorithms for evaluation, minimum distance from point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Piecewise polynomial of maximum degree given by B-Spline degree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Derivative continuity guarantees in meeting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These polynomials are actually Bezier curves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1F853E0-B231-8B63-2459-DAB563D4D9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10312" y="1362456"/>
                <a:ext cx="7790688" cy="3895344"/>
              </a:xfrm>
              <a:blipFill>
                <a:blip r:embed="rId2"/>
                <a:stretch>
                  <a:fillRect l="-704" t="-1721" r="-2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439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8A0D-5E40-2E72-E99C-56B621C9A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6835"/>
            <a:ext cx="6858000" cy="788733"/>
          </a:xfrm>
        </p:spPr>
        <p:txBody>
          <a:bodyPr/>
          <a:lstStyle/>
          <a:p>
            <a:r>
              <a:rPr lang="en-US" dirty="0"/>
              <a:t>Fourier Series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algn="l"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Choose the basis functions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sin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Not a spline – basis functions do not have finite support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If we limit to use only low-frequency basis functions, we implement a low-pass-filter that can reduce noise / improve generalizability: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b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m:rPr>
                                <m:sty m:val="p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𝑛𝑥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Similar way of thinking (denoising) applies to standard B-Splines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EF0609C-B6AE-86F7-6800-5342164E68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94360" y="1271016"/>
                <a:ext cx="7406640" cy="4151376"/>
              </a:xfrm>
              <a:blipFill>
                <a:blip r:embed="rId2"/>
                <a:stretch>
                  <a:fillRect l="-576" r="-1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5546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634F43-21E2-E8A6-EA31-9C1C73E8B7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249"/>
          <a:stretch/>
        </p:blipFill>
        <p:spPr>
          <a:xfrm>
            <a:off x="1348297" y="1531313"/>
            <a:ext cx="6211167" cy="1824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9221D-4AB0-342F-96DE-DC0D89CA2BB8}"/>
              </a:ext>
            </a:extLst>
          </p:cNvPr>
          <p:cNvSpPr txBox="1"/>
          <p:nvPr/>
        </p:nvSpPr>
        <p:spPr>
          <a:xfrm>
            <a:off x="1348297" y="173736"/>
            <a:ext cx="64474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dirty="0"/>
              <a:t>Hierarchical B-Spline Basis</a:t>
            </a:r>
            <a:endParaRPr lang="en-IL" sz="45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F18806-53EB-B696-6EC3-CBB7E2E58F91}"/>
              </a:ext>
            </a:extLst>
          </p:cNvPr>
          <p:cNvSpPr txBox="1"/>
          <p:nvPr/>
        </p:nvSpPr>
        <p:spPr>
          <a:xfrm>
            <a:off x="350790" y="831659"/>
            <a:ext cx="8442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Local support is refined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Basis functions of higher degree nested in lower degree basis functions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EB062-2DD6-9DE8-88E0-3F5D3DFDB5BC}"/>
              </a:ext>
            </a:extLst>
          </p:cNvPr>
          <p:cNvSpPr txBox="1"/>
          <p:nvPr/>
        </p:nvSpPr>
        <p:spPr>
          <a:xfrm>
            <a:off x="0" y="3355988"/>
            <a:ext cx="8442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Used predominantly in computer graphics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Draw object shape with low degree, then draw details with high degree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Controlled refinement of approximation</a:t>
            </a:r>
            <a:endParaRPr lang="en-IL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79E9E4F-355F-E1E5-C4F1-158D8F77F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4"/>
          <a:stretch/>
        </p:blipFill>
        <p:spPr bwMode="auto">
          <a:xfrm>
            <a:off x="300615" y="4458128"/>
            <a:ext cx="2329906" cy="1796367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tx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CABE9-2AB4-9D80-D9E9-4CCC3D460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112" y="4371651"/>
            <a:ext cx="5038344" cy="213394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0F02F0-729F-8BC9-17D6-F0D2CD917EE4}"/>
              </a:ext>
            </a:extLst>
          </p:cNvPr>
          <p:cNvCxnSpPr>
            <a:cxnSpLocks/>
          </p:cNvCxnSpPr>
          <p:nvPr/>
        </p:nvCxnSpPr>
        <p:spPr>
          <a:xfrm>
            <a:off x="5618988" y="4371651"/>
            <a:ext cx="0" cy="2133947"/>
          </a:xfrm>
          <a:prstGeom prst="line">
            <a:avLst/>
          </a:prstGeom>
          <a:ln w="28575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42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F192-23E8-D8D2-DB58-38D6D3370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804672"/>
          </a:xfrm>
        </p:spPr>
        <p:txBody>
          <a:bodyPr/>
          <a:lstStyle/>
          <a:p>
            <a:r>
              <a:rPr lang="en-US" dirty="0"/>
              <a:t>Cardinal B Spline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Uniform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 are copies with time-shift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, the basis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approaches the gaussian function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B-splines can be thought of GMM approximations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+mn-lt"/>
                  </a:rPr>
                  <a:t>Can be used to approximate probability density function using quasi-gaussians</a:t>
                </a:r>
                <a:endParaRPr lang="en-IL" dirty="0">
                  <a:latin typeface="+mn-lt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34E35EC-8AF3-DE4C-2C47-9008CC95D1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76072" y="1069849"/>
                <a:ext cx="7799832" cy="4187951"/>
              </a:xfrm>
              <a:blipFill>
                <a:blip r:embed="rId2"/>
                <a:stretch>
                  <a:fillRect l="-547" t="-14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ABA1A3-D7E5-B172-E670-C8F1AF81B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824" y="2937510"/>
            <a:ext cx="4166616" cy="312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D39A26E2-C33E-CCBA-4BDB-0C5214AE2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" y="3106616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2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4AFA9-DF75-BE5D-EA20-B848A091A8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6523"/>
            <a:ext cx="6858000" cy="807021"/>
          </a:xfrm>
        </p:spPr>
        <p:txBody>
          <a:bodyPr/>
          <a:lstStyle/>
          <a:p>
            <a:r>
              <a:rPr lang="en-US" dirty="0"/>
              <a:t>B-Spline uses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Curve fitting (our focus)</a:t>
                </a:r>
                <a:endParaRPr lang="en-US" sz="2400" dirty="0">
                  <a:latin typeface="Poppins" pitchFamily="2" charset="77"/>
                  <a:cs typeface="Poppins" pitchFamily="2" charset="77"/>
                </a:endParaRP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Interpolation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Computer graphics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Image vectorization - lossless image scaling (</a:t>
                </a:r>
                <a:r>
                  <a:rPr lang="en-US" sz="2400" dirty="0" err="1"/>
                  <a:t>svg</a:t>
                </a:r>
                <a:r>
                  <a:rPr lang="en-US" sz="2400" dirty="0"/>
                  <a:t>)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100" dirty="0">
                    <a:latin typeface="+mn-lt"/>
                    <a:cs typeface="+mn-cs"/>
                  </a:rPr>
                  <a:t>Affine invariance - can handle scaling and rotation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Approximating numerical solutions to complex differential equations i.e.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400" dirty="0"/>
                  <a:t> for differential operator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1A7EC4F-5898-4841-4401-97F9DAF586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19" y="1325182"/>
                <a:ext cx="7769013" cy="4847018"/>
              </a:xfrm>
              <a:blipFill>
                <a:blip r:embed="rId2"/>
                <a:stretch>
                  <a:fillRect l="-1020" t="-1759" r="-3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7790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7E663-55D5-1D5B-99D5-5491BFBBD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133" y="101601"/>
            <a:ext cx="7543800" cy="1329266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Approximating numerical solutions to differential equations</a:t>
            </a:r>
            <a:endParaRPr lang="en-IL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62466" y="1595437"/>
                <a:ext cx="8119533" cy="4610629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for differential operator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000" dirty="0"/>
                  <a:t>     e.g.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800" b="1" dirty="0"/>
                  <a:t>When will we want to use B-Splines to solve this problem?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We’re lazy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The analytical solution is complex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don’t know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US" sz="2000" dirty="0"/>
                  <a:t> 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000" dirty="0"/>
                  <a:t> ahead of time – they change on-the-fly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We have partial observations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:    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sz="20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A special use-case that makes the B-Spline solution more intuitive than Euler or Runge-</a:t>
                </a:r>
                <a:r>
                  <a:rPr lang="en-US" sz="1600" dirty="0" err="1"/>
                  <a:t>Kutta</a:t>
                </a: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AB6D8BF-7554-609B-10D4-0F8531861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62466" y="1595437"/>
                <a:ext cx="8119533" cy="4610629"/>
              </a:xfrm>
              <a:blipFill>
                <a:blip r:embed="rId2"/>
                <a:stretch>
                  <a:fillRect l="-1502" t="-1852" r="-6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80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41866" y="838200"/>
                <a:ext cx="7605437" cy="5130800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𝓛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algn="l"/>
                <a:br>
                  <a:rPr lang="en-US" b="1" dirty="0"/>
                </a:br>
                <a:endParaRPr lang="en-US" b="1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Sample discrete set of N observations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dirty="0"/>
                  <a:t> (sample or use observations given)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Obtain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equations: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Rewrite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</m:oMath>
                </a14:m>
                <a:r>
                  <a:rPr lang="en-US" b="0" dirty="0"/>
                  <a:t>. Reminder: we don’t knot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b="0" dirty="0"/>
                  <a:t> at this time</a:t>
                </a:r>
              </a:p>
              <a:p>
                <a:pPr marL="342900" indent="-342900" algn="l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</m:oMath>
                </a14:m>
                <a:endParaRPr lang="en-US" b="0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 to obtain</a:t>
                </a:r>
                <a:br>
                  <a:rPr lang="en-US" dirty="0"/>
                </a:b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ba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C8DBECF-70BB-193E-CAB4-0272BD3571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41866" y="838200"/>
                <a:ext cx="7605437" cy="5130800"/>
              </a:xfrm>
              <a:blipFill>
                <a:blip r:embed="rId2"/>
                <a:stretch>
                  <a:fillRect l="-722" b="-77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630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072F-0092-9322-AC4B-4BDD06BB1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96333"/>
            <a:ext cx="7543800" cy="821267"/>
          </a:xfrm>
        </p:spPr>
        <p:txBody>
          <a:bodyPr>
            <a:normAutofit/>
          </a:bodyPr>
          <a:lstStyle/>
          <a:p>
            <a:r>
              <a:rPr lang="en-US" dirty="0"/>
              <a:t>3. Path Planning with B-Splines</a:t>
            </a:r>
            <a:endParaRPr lang="en-IL" dirty="0"/>
          </a:p>
        </p:txBody>
      </p:sp>
      <p:pic>
        <p:nvPicPr>
          <p:cNvPr id="5" name="Picture 4" descr="A toy car on a map&#10;&#10;Description automatically generated">
            <a:extLst>
              <a:ext uri="{FF2B5EF4-FFF2-40B4-BE49-F238E27FC236}">
                <a16:creationId xmlns:a16="http://schemas.microsoft.com/office/drawing/2014/main" id="{7643D7E0-6C36-9079-6519-181036FC6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466" y="1282171"/>
            <a:ext cx="4555067" cy="455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50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A0D85-868A-CF3D-FD0A-FBE95BE31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07379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Spline Locality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6C970-DDD8-3E28-CB16-6E6E3269A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1757238" y="786384"/>
            <a:ext cx="5009322" cy="389614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FA4410A-33F1-C421-E244-CE8A861D8818}"/>
              </a:ext>
            </a:extLst>
          </p:cNvPr>
          <p:cNvSpPr txBox="1">
            <a:spLocks/>
          </p:cNvSpPr>
          <p:nvPr/>
        </p:nvSpPr>
        <p:spPr>
          <a:xfrm>
            <a:off x="247911" y="4664599"/>
            <a:ext cx="7657673" cy="13306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Each control points affects a local section of the curve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Can intuitively think of the control points as ‘magnets’ for the curve – pulling the curve towards the point in a local manner</a:t>
            </a:r>
          </a:p>
        </p:txBody>
      </p:sp>
    </p:spTree>
    <p:extLst>
      <p:ext uri="{BB962C8B-B14F-4D97-AF65-F5344CB8AC3E}">
        <p14:creationId xmlns:p14="http://schemas.microsoft.com/office/powerpoint/2010/main" val="346070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F72B6CB0-912C-9014-C074-2F60A0598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9956EE99-7CA8-2B2C-39FF-0BCB10E2D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A91ED51-5F9E-F953-51F8-FD157D559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409BC916-2430-A018-D1DF-7C74F4C40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7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A59F2B71-FDDB-D07F-2504-098E2C30B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6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9A2CC2C1-716F-7FC6-15D5-C36EF54C8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5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>
            <a:extLst>
              <a:ext uri="{FF2B5EF4-FFF2-40B4-BE49-F238E27FC236}">
                <a16:creationId xmlns:a16="http://schemas.microsoft.com/office/drawing/2014/main" id="{A586B73A-0B26-8E4B-7AC9-7AB0B80B6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A5F22C7B-222D-C23F-303C-A3B231B14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25" y="1462083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1E5495-8F16-1877-BA3A-03DED291B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876" y="226648"/>
            <a:ext cx="6858000" cy="679005"/>
          </a:xfrm>
        </p:spPr>
        <p:txBody>
          <a:bodyPr>
            <a:normAutofit fontScale="90000"/>
          </a:bodyPr>
          <a:lstStyle/>
          <a:p>
            <a:r>
              <a:rPr lang="en-US" dirty="0"/>
              <a:t>Convex Hull Property</a:t>
            </a:r>
          </a:p>
        </p:txBody>
      </p:sp>
    </p:spTree>
    <p:extLst>
      <p:ext uri="{BB962C8B-B14F-4D97-AF65-F5344CB8AC3E}">
        <p14:creationId xmlns:p14="http://schemas.microsoft.com/office/powerpoint/2010/main" val="136628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2FC97-8068-B4C5-79AC-B3C7D7AC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10313"/>
            <a:ext cx="6858000" cy="877824"/>
          </a:xfrm>
        </p:spPr>
        <p:txBody>
          <a:bodyPr>
            <a:normAutofit/>
          </a:bodyPr>
          <a:lstStyle/>
          <a:p>
            <a:r>
              <a:rPr lang="en-US" dirty="0"/>
              <a:t>Chapters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C246F9-436A-2705-586C-D3ACC28C3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1362456"/>
            <a:ext cx="6858000" cy="2980944"/>
          </a:xfrm>
        </p:spPr>
        <p:txBody>
          <a:bodyPr>
            <a:normAutofit fontScale="92500" lnSpcReduction="2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Math Introduction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B-Splines – General Overview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Path Planning with B-Splines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Interpolating Spline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TLDR – use in code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sz="3200" dirty="0"/>
              <a:t>Solving problems with spline optimization - brainstorm session</a:t>
            </a:r>
          </a:p>
        </p:txBody>
      </p:sp>
    </p:spTree>
    <p:extLst>
      <p:ext uri="{BB962C8B-B14F-4D97-AF65-F5344CB8AC3E}">
        <p14:creationId xmlns:p14="http://schemas.microsoft.com/office/powerpoint/2010/main" val="1559657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A849-EB80-051D-787D-1867EAC4C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344" y="360516"/>
            <a:ext cx="7598664" cy="743013"/>
          </a:xfrm>
        </p:spPr>
        <p:txBody>
          <a:bodyPr/>
          <a:lstStyle/>
          <a:p>
            <a:r>
              <a:rPr lang="en-US" dirty="0"/>
              <a:t>B Splines for motion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9ACD3-33F5-3DDC-C455-94B2E7ABD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456" y="1179576"/>
            <a:ext cx="5053725" cy="4943076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Convex Hull property can be used to ensure collision detection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Locality property can be used for fixing local problems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Obstacle avoidance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800" dirty="0"/>
              <a:t>Curvature</a:t>
            </a:r>
            <a:endParaRPr lang="en-US" sz="2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/>
              <a:t>Compact representation for reuse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100" dirty="0"/>
              <a:t>Smoothness guarantees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100" dirty="0"/>
              <a:t>Samples of derivatives are easy to compute (used to calculate curvature)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B47E26-4443-B18B-9540-ED725EC51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47" t="4359"/>
          <a:stretch/>
        </p:blipFill>
        <p:spPr>
          <a:xfrm>
            <a:off x="5273181" y="1044259"/>
            <a:ext cx="3295048" cy="2538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EAD84D-D93F-5491-3297-42BFCC9E77EF}"/>
              </a:ext>
            </a:extLst>
          </p:cNvPr>
          <p:cNvSpPr txBox="1"/>
          <p:nvPr/>
        </p:nvSpPr>
        <p:spPr>
          <a:xfrm>
            <a:off x="5715000" y="3486439"/>
            <a:ext cx="21732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Image from Planning Smooth Paths among Obstacles using Minimum Curvature Variation B-splines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F60AA6-3F0F-997C-25D8-DFD618530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50" t="9582" r="9576" b="5200"/>
          <a:stretch/>
        </p:blipFill>
        <p:spPr>
          <a:xfrm>
            <a:off x="5148905" y="3757913"/>
            <a:ext cx="3040379" cy="2364739"/>
          </a:xfrm>
          <a:prstGeom prst="rect">
            <a:avLst/>
          </a:prstGeom>
        </p:spPr>
      </p:pic>
      <p:pic>
        <p:nvPicPr>
          <p:cNvPr id="1026" name="Picture 2" descr="vintage car 1193929 PNG">
            <a:extLst>
              <a:ext uri="{FF2B5EF4-FFF2-40B4-BE49-F238E27FC236}">
                <a16:creationId xmlns:a16="http://schemas.microsoft.com/office/drawing/2014/main" id="{73DCE047-21A1-C110-768E-0918E1D8A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4134875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108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Approximation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876DFF-2F41-98EA-52C5-16F3C5D3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74" y="2638955"/>
            <a:ext cx="4071050" cy="314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Use data points as control points:</a:t>
                </a:r>
              </a:p>
              <a:p>
                <a:pPr algn="l"/>
                <a:r>
                  <a:rPr lang="en-US" sz="2000" dirty="0"/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sz="2000" b="0" i="0" dirty="0">
                    <a:latin typeface="+mj-lt"/>
                  </a:rPr>
                  <a:t> to be the data points and construct spline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000" i="0" dirty="0">
                  <a:latin typeface="+mj-lt"/>
                </a:endParaRP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7"/>
                <a:ext cx="8007350" cy="1737234"/>
              </a:xfrm>
              <a:blipFill>
                <a:blip r:embed="rId3"/>
                <a:stretch>
                  <a:fillRect l="-761" t="-350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>
            <a:extLst>
              <a:ext uri="{FF2B5EF4-FFF2-40B4-BE49-F238E27FC236}">
                <a16:creationId xmlns:a16="http://schemas.microsoft.com/office/drawing/2014/main" id="{27425103-C7F3-64A4-3E80-9B6C971A9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572" y="3174838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F61DC3DA-CFEF-A9FB-F6DC-8F3A2CCAE86C}"/>
              </a:ext>
            </a:extLst>
          </p:cNvPr>
          <p:cNvSpPr txBox="1">
            <a:spLocks/>
          </p:cNvSpPr>
          <p:nvPr/>
        </p:nvSpPr>
        <p:spPr>
          <a:xfrm>
            <a:off x="4416148" y="2384793"/>
            <a:ext cx="4221734" cy="1356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Controls act as ‘magnets’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Can be seen through basis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6AD33-3A6E-EA8E-5429-B03BB994EE19}"/>
              </a:ext>
            </a:extLst>
          </p:cNvPr>
          <p:cNvSpPr/>
          <p:nvPr/>
        </p:nvSpPr>
        <p:spPr>
          <a:xfrm>
            <a:off x="4452724" y="2384793"/>
            <a:ext cx="4087352" cy="362116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5278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0496AF66-83AB-BC35-B981-4FA6FD478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3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49C5B54-B876-FB95-2822-FB0597BC3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1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E9213-8388-D676-B8AB-B25C4CC96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27232"/>
            <a:ext cx="6858000" cy="873415"/>
          </a:xfrm>
        </p:spPr>
        <p:txBody>
          <a:bodyPr>
            <a:normAutofit fontScale="90000"/>
          </a:bodyPr>
          <a:lstStyle/>
          <a:p>
            <a:r>
              <a:rPr lang="en-US" dirty="0"/>
              <a:t>B Splines are awesome! But…?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3BF1A7-BDE5-F1E2-4929-98BAF2AA20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711" y="1200647"/>
            <a:ext cx="8126233" cy="3427012"/>
          </a:xfrm>
        </p:spPr>
        <p:txBody>
          <a:bodyPr/>
          <a:lstStyle/>
          <a:p>
            <a:pPr algn="l"/>
            <a:r>
              <a:rPr lang="en-US" b="1" dirty="0"/>
              <a:t>Nice properties that make them suitable for path planning, But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may want it to interpolate better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control smoothness without </a:t>
            </a:r>
            <a:r>
              <a:rPr lang="en-US" dirty="0" err="1"/>
              <a:t>downsampling</a:t>
            </a: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to enforce constraints (later)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3C9F79BB-419B-63D6-F726-2AB4B6C9B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08" y="2596942"/>
            <a:ext cx="52578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C56A2CAC-5463-39FA-58BA-C374C388072E}"/>
              </a:ext>
            </a:extLst>
          </p:cNvPr>
          <p:cNvSpPr txBox="1">
            <a:spLocks/>
          </p:cNvSpPr>
          <p:nvPr/>
        </p:nvSpPr>
        <p:spPr>
          <a:xfrm>
            <a:off x="3067547" y="3636445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Approximating Curve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32CE756-E9C8-CA4C-18C7-DEA72BD9B0B6}"/>
              </a:ext>
            </a:extLst>
          </p:cNvPr>
          <p:cNvSpPr txBox="1">
            <a:spLocks/>
          </p:cNvSpPr>
          <p:nvPr/>
        </p:nvSpPr>
        <p:spPr>
          <a:xfrm>
            <a:off x="2950331" y="4012144"/>
            <a:ext cx="2456953" cy="615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New Awesome Curve?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2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154878"/>
            <a:ext cx="7872984" cy="172878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4. Interpolating Spline</a:t>
            </a:r>
            <a:br>
              <a:rPr lang="en-US" sz="4800" dirty="0"/>
            </a:br>
            <a:r>
              <a:rPr lang="en-US" sz="4800" dirty="0"/>
              <a:t> - Curve fitting with B-Spline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4" name="Picture 3" descr="A cartoon car with a graduation cap and a pencil in front of a chalkboard&#10;&#10;Description automatically generated">
            <a:extLst>
              <a:ext uri="{FF2B5EF4-FFF2-40B4-BE49-F238E27FC236}">
                <a16:creationId xmlns:a16="http://schemas.microsoft.com/office/drawing/2014/main" id="{F8975FC2-E666-B096-C810-6D565C5A9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024" y="1563624"/>
            <a:ext cx="4187952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35270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711D0F-219A-0A3B-E233-9CC1E3FE0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44066"/>
            <a:ext cx="8007350" cy="1501014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Instead of using data points as control points, find them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/>
              <a:t>Optimization problem: find control points </a:t>
            </a:r>
            <a:r>
              <a:rPr lang="en-US" sz="2000" dirty="0" err="1"/>
              <a:t>s.t.</a:t>
            </a:r>
            <a:r>
              <a:rPr lang="en-US" sz="2000" dirty="0"/>
              <a:t> resulting spline: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interpolates data</a:t>
            </a: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lang="en-US" sz="1700" dirty="0"/>
              <a:t>and </a:t>
            </a:r>
            <a:r>
              <a:rPr lang="en-US" sz="1700" dirty="0" err="1"/>
              <a:t>smoothes</a:t>
            </a:r>
            <a:r>
              <a:rPr lang="en-US" sz="1700" dirty="0"/>
              <a:t> it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A78D831-7E42-1E7D-592E-C90DC187F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627" y="2398816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725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EEC5-165D-75C0-FDF3-D8EF4D8DE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408373"/>
            <a:ext cx="6858000" cy="763479"/>
          </a:xfrm>
        </p:spPr>
        <p:txBody>
          <a:bodyPr/>
          <a:lstStyle/>
          <a:p>
            <a:r>
              <a:rPr lang="en-US" dirty="0"/>
              <a:t>Criteria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65760" y="1088136"/>
                <a:ext cx="8019288" cy="5202936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We’ll discuss 1D splines to define the criteria, generalize to 2D later.</a:t>
                </a:r>
              </a:p>
              <a:p>
                <a:pPr algn="l"/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to find a curve that minimizes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Fidelity/proximity (MSE)</a:t>
                </a:r>
              </a:p>
              <a:p>
                <a:pPr lvl="1"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Smoothness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Possibly impose certain constraints (later)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517DFDFD-295E-69C0-4587-C59D4E8391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65760" y="1088136"/>
                <a:ext cx="8019288" cy="5202936"/>
              </a:xfrm>
              <a:blipFill>
                <a:blip r:embed="rId2"/>
                <a:stretch>
                  <a:fillRect l="-608" t="-117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88F7AFEF-9BA6-357D-5406-E7E846F64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785" y="1733175"/>
            <a:ext cx="3438430" cy="25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252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Basis Sample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41A06CF-F2B1-50E9-B13F-41D9E8D310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390843"/>
                <a:ext cx="6858000" cy="87102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nary>
                        <m:naryPr>
                          <m:chr m:val="∑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,∗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algn="l"/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:  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dirty="0"/>
                  <a:t>Reminder: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000" dirty="0"/>
                  <a:t> is our variable (that we are solving for)</a:t>
                </a:r>
                <a:endParaRPr lang="en-IL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99032"/>
                <a:ext cx="7900416" cy="4782312"/>
              </a:xfrm>
              <a:blipFill>
                <a:blip r:embed="rId3"/>
                <a:stretch>
                  <a:fillRect l="-849" t="-1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6826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151894-1642-4090-591D-F25DDCE4B9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2688" y="103672"/>
            <a:ext cx="7644384" cy="792440"/>
          </a:xfrm>
        </p:spPr>
        <p:txBody>
          <a:bodyPr>
            <a:normAutofit/>
          </a:bodyPr>
          <a:lstStyle/>
          <a:p>
            <a:r>
              <a:rPr lang="en-US" sz="4400" b="1" dirty="0"/>
              <a:t>Interpolating and smooth!</a:t>
            </a:r>
            <a:endParaRPr lang="en-IL" sz="4400" b="1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6B2129-D6CF-789D-7AD5-EF23CFC40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752" y="1602791"/>
            <a:ext cx="4722495" cy="365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7271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1399032"/>
                <a:ext cx="8534399" cy="4828032"/>
              </a:xfrm>
            </p:spPr>
            <p:txBody>
              <a:bodyPr>
                <a:norm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In polynomial curve fitting, how do we apply noise reduction / smoothing / decrease variance (overfitting)?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polynomial degree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Q: </a:t>
                </a:r>
                <a:r>
                  <a:rPr lang="en-US" sz="2400" dirty="0"/>
                  <a:t>For B-Splines, how would we apply a similar method?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A: </a:t>
                </a:r>
                <a:r>
                  <a:rPr lang="en-US" sz="2400" dirty="0"/>
                  <a:t>Reduce number of control points (N)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Increase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br>
                  <a:rPr lang="en-US" sz="2400" b="1" dirty="0"/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However, Incorporating the smoothness directly in the loss function is intuitive and allows for a more fine-grained control over the smoothness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1399032"/>
                <a:ext cx="8534399" cy="4828032"/>
              </a:xfrm>
              <a:blipFill>
                <a:blip r:embed="rId2"/>
                <a:stretch>
                  <a:fillRect l="-929" t="-176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36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06CF-F2B1-50E9-B13F-41D9E8D310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90843"/>
            <a:ext cx="6858000" cy="871029"/>
          </a:xfrm>
        </p:spPr>
        <p:txBody>
          <a:bodyPr>
            <a:normAutofit/>
          </a:bodyPr>
          <a:lstStyle/>
          <a:p>
            <a:r>
              <a:rPr lang="en-US" dirty="0"/>
              <a:t>Smoothing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0" y="1399032"/>
                <a:ext cx="8534399" cy="3858768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sz="2400" b="0" dirty="0"/>
                  <a:t>Apply a smoothing penalty: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/>
                      <m:e>
                        <m:nary>
                          <m:nary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sub>
                          <m:sup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sz="2400" b="0" dirty="0"/>
                </a:br>
                <a:endParaRPr lang="en-US" sz="24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nary>
                                <m:nary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nary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400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/>
                  <a:t> is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roughness penalty matrix (PSD matrix)</a:t>
                </a:r>
              </a:p>
              <a:p>
                <a:pPr algn="l"/>
                <a:endParaRPr lang="en-US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3DD48755-5986-BC01-66E2-8DA61FEA8F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0" y="1399032"/>
                <a:ext cx="8534399" cy="3858768"/>
              </a:xfrm>
              <a:blipFill>
                <a:blip r:embed="rId2"/>
                <a:stretch>
                  <a:fillRect l="-1071" t="-1896" b="-158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9172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1. B Splines – math introduction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 descr="A car on the ground with drawings&#10;&#10;Description automatically generated">
            <a:extLst>
              <a:ext uri="{FF2B5EF4-FFF2-40B4-BE49-F238E27FC236}">
                <a16:creationId xmlns:a16="http://schemas.microsoft.com/office/drawing/2014/main" id="{79C02DF8-6FF9-D584-4660-98490D5E2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436" y="1609344"/>
            <a:ext cx="4453128" cy="4453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20947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B Spline Interpolation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000" b="1" dirty="0"/>
                  <a:t>Fidelity/proximity 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𝐵𝑐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  <a:p>
                <a:pPr algn="l"/>
                <a:r>
                  <a:rPr lang="en-US" sz="2000" b="1" dirty="0"/>
                  <a:t>Add smoothing penalty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=∫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𝑑𝑢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br>
                  <a:rPr lang="en-US" sz="2000" dirty="0"/>
                </a:br>
                <a:r>
                  <a:rPr lang="en-US" sz="2000" b="1" dirty="0"/>
                  <a:t>Combine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endParaRPr lang="en-US" sz="200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ℓ=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bSup>
                        <m:sSub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𝐵𝑐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𝐾𝑐</m:t>
                      </m:r>
                    </m:oMath>
                  </m:oMathPara>
                </a14:m>
                <a:endParaRPr lang="en-US" sz="2000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sz="2000" b="0" dirty="0"/>
                </a:b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  <a:p>
                <a:pPr algn="l"/>
                <a:endParaRPr lang="en-US" sz="2000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234440"/>
                <a:ext cx="8007350" cy="5202936"/>
              </a:xfrm>
              <a:blipFill>
                <a:blip r:embed="rId2"/>
                <a:stretch>
                  <a:fillRect l="-761" t="-12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41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016" y="82295"/>
            <a:ext cx="7542998" cy="1133856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 for</a:t>
            </a:r>
            <a:br>
              <a:rPr lang="en-US" dirty="0"/>
            </a:br>
            <a:r>
              <a:rPr lang="en-US" dirty="0"/>
              <a:t>Quadratic Loss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1800" b="1" dirty="0"/>
                  <a:t>Enforce Clamping: </a:t>
                </a:r>
                <a:r>
                  <a:rPr lang="en-US" sz="1800" dirty="0"/>
                  <a:t>Enforce (optimization constraint) curve fit begins and ends with path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br>
                  <a:rPr lang="en-US" sz="1800" dirty="0"/>
                </a:br>
                <a:br>
                  <a:rPr lang="en-US" sz="1800" dirty="0"/>
                </a:br>
                <a:endParaRPr lang="en-US" sz="18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More generally, 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the number of linearly independent equations we wish to impose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In the specific example of clamping:</a:t>
                </a:r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IL" i="1"/>
                              </m:ctrlPr>
                            </m:mPr>
                            <m:mr>
                              <m:e>
                                <m:r>
                                  <a:rPr lang="en-US" i="1"/>
                                  <m:t>1</m:t>
                                </m:r>
                              </m:e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  <m:e>
                                <m:r>
                                  <a:rPr lang="en-US" i="1"/>
                                  <m:t>…</m:t>
                                </m:r>
                              </m:e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  <m:e>
                                <m:r>
                                  <a:rPr lang="en-US" i="1"/>
                                  <m:t>…</m:t>
                                </m:r>
                              </m:e>
                              <m:e>
                                <m:r>
                                  <a:rPr lang="en-US" i="1"/>
                                  <m:t>0</m:t>
                                </m:r>
                              </m:e>
                              <m:e>
                                <m:r>
                                  <a:rPr lang="en-US" i="1"/>
                                  <m:t>1</m:t>
                                </m: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en-IL"/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:endParaRPr lang="en-US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10896" y="1133855"/>
                <a:ext cx="8099178" cy="5050377"/>
              </a:xfrm>
              <a:blipFill>
                <a:blip r:embed="rId2"/>
                <a:stretch>
                  <a:fillRect l="-602" t="-10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086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63EE-C35B-EB2F-C053-3BAB6F881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"/>
            <a:ext cx="6858000" cy="658368"/>
          </a:xfrm>
        </p:spPr>
        <p:txBody>
          <a:bodyPr>
            <a:normAutofit fontScale="90000"/>
          </a:bodyPr>
          <a:lstStyle/>
          <a:p>
            <a:r>
              <a:rPr lang="en-US" dirty="0"/>
              <a:t>Equality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</p:spPr>
            <p:txBody>
              <a:bodyPr>
                <a:normAutofit fontScale="92500" lnSpcReduction="20000"/>
              </a:bodyPr>
              <a:lstStyle/>
              <a:p>
                <a:pPr algn="l"/>
                <a:r>
                  <a:rPr lang="en-US" dirty="0"/>
                  <a:t>We want to enforce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𝑐𝑜𝑛𝑠𝑡𝑟𝑎𝑖𝑛𝑡𝑠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𝑚𝑒𝑡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 the case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a quadratic loss function, then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Lc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br>
                  <a:rPr lang="en-US" dirty="0"/>
                </a:b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𝐾𝐵</m:t>
                                      </m:r>
                                    </m:e>
                                  </m:d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groupCh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lim>
                      </m:limLow>
                    </m:oMath>
                  </m:oMathPara>
                </a14:m>
                <a:endParaRPr lang="en-US" dirty="0"/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pPr algn="l"/>
                <a:br>
                  <a:rPr lang="en-US" dirty="0"/>
                </a:b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then (usually) throw out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and retain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08161D-7804-651A-4840-A874B4C3DB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25642" y="658369"/>
                <a:ext cx="7784432" cy="5843015"/>
              </a:xfrm>
              <a:blipFill>
                <a:blip r:embed="rId2"/>
                <a:stretch>
                  <a:fillRect l="-548" t="-146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0368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E9BAF-C92F-4AD7-E647-F028091ED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2025"/>
            <a:ext cx="6858000" cy="832103"/>
          </a:xfrm>
        </p:spPr>
        <p:txBody>
          <a:bodyPr/>
          <a:lstStyle/>
          <a:p>
            <a:r>
              <a:rPr lang="en-US" dirty="0"/>
              <a:t>Generalize to 2D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12064" y="1170432"/>
                <a:ext cx="7900416" cy="4087368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1D: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2D: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b="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/>
                  <a:t> separately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Otherwise, </a:t>
                </a:r>
                <a:r>
                  <a:rPr lang="en-US" dirty="0" err="1"/>
                  <a:t>jacobian</a:t>
                </a:r>
                <a:r>
                  <a:rPr lang="en-US" dirty="0"/>
                  <a:t> is not diagonal, which makes the smoothness criteria tricky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solve simultaneously, with correct matrix definitions: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lim>
                    </m:limLow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lim>
                    </m:limLow>
                  </m:oMath>
                </a14:m>
                <a:br>
                  <a:rPr lang="en-US" dirty="0"/>
                </a:br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CB777AD7-2277-3673-F24E-056B75375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12064" y="1170432"/>
                <a:ext cx="7900416" cy="4087368"/>
              </a:xfrm>
              <a:blipFill>
                <a:blip r:embed="rId2"/>
                <a:stretch>
                  <a:fillRect l="-463" t="-1341" r="-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096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/>
          <a:lstStyle/>
          <a:p>
            <a:r>
              <a:rPr lang="en-US" dirty="0"/>
              <a:t>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Impose structural constraint on variable (controls)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Different from equality constraint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now a function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Example: heading constraint.</a:t>
                </a:r>
              </a:p>
              <a:p>
                <a:pPr algn="l"/>
                <a:endParaRPr lang="en-US" dirty="0"/>
              </a:p>
              <a:p>
                <a:pPr algn="l"/>
                <a:r>
                  <a:rPr lang="en-US" sz="2000" b="1" dirty="0"/>
                  <a:t>Heading Constraint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want path beginning to be aligned with heading:</a:t>
                </a:r>
              </a:p>
              <a:p>
                <a:pPr algn="l"/>
                <a:br>
                  <a:rPr lang="en-US" b="0" i="1" dirty="0">
                    <a:latin typeface="Cambria Math" panose="02040503050406030204" pitchFamily="18" charset="0"/>
                  </a:rPr>
                </a:b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sz="16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894" t="-13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4" name="Picture 4">
            <a:extLst>
              <a:ext uri="{FF2B5EF4-FFF2-40B4-BE49-F238E27FC236}">
                <a16:creationId xmlns:a16="http://schemas.microsoft.com/office/drawing/2014/main" id="{DA01C05F-9EF8-FE2E-D046-610D00A3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49" y="3429000"/>
            <a:ext cx="3985252" cy="308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/>
              <p:nvPr/>
            </p:nvSpPr>
            <p:spPr>
              <a:xfrm>
                <a:off x="4337050" y="4785447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C371C85-3B51-A56B-C452-6AF96BA48B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050" y="4785447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02696C-40CF-CEBD-EC0F-D54D90C2B45D}"/>
              </a:ext>
            </a:extLst>
          </p:cNvPr>
          <p:cNvCxnSpPr>
            <a:cxnSpLocks/>
          </p:cNvCxnSpPr>
          <p:nvPr/>
        </p:nvCxnSpPr>
        <p:spPr>
          <a:xfrm flipH="1" flipV="1">
            <a:off x="4346575" y="4695825"/>
            <a:ext cx="364616" cy="2222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969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003300" y="515938"/>
                <a:ext cx="6858000" cy="1655762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be shown (won’t prove) that for B-spline the condition is identical to the structural constraint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DB262F1-195D-1ED2-D884-7B032215C6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003300" y="515938"/>
                <a:ext cx="6858000" cy="1655762"/>
              </a:xfrm>
              <a:blipFill>
                <a:blip r:embed="rId2"/>
                <a:stretch>
                  <a:fillRect l="-622" t="-369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48220286-1E37-467D-CDBC-8376F5CA4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992" y="1755648"/>
            <a:ext cx="5700015" cy="440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/>
              <p:nvPr/>
            </p:nvSpPr>
            <p:spPr>
              <a:xfrm>
                <a:off x="3125470" y="3761370"/>
                <a:ext cx="3741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I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C5AEBC-9664-20C5-2950-7890CBBAD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470" y="3761370"/>
                <a:ext cx="37414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8A92FF-230B-7930-EA27-3BF1223E5937}"/>
              </a:ext>
            </a:extLst>
          </p:cNvPr>
          <p:cNvCxnSpPr>
            <a:cxnSpLocks/>
          </p:cNvCxnSpPr>
          <p:nvPr/>
        </p:nvCxnSpPr>
        <p:spPr>
          <a:xfrm flipH="1" flipV="1">
            <a:off x="2887980" y="3543300"/>
            <a:ext cx="611631" cy="35069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1837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1.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7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𝑠𝑖𝑛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0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acc>
                      <m:accPr>
                        <m:chr m:val="̃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289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F15-3440-23A1-B029-97773CEB4E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346774"/>
            <a:ext cx="6858000" cy="880173"/>
          </a:xfrm>
        </p:spPr>
        <p:txBody>
          <a:bodyPr>
            <a:normAutofit fontScale="90000"/>
          </a:bodyPr>
          <a:lstStyle/>
          <a:p>
            <a:r>
              <a:rPr lang="en-US" dirty="0"/>
              <a:t>Heading Structural Constraints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𝐵𝑐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acc>
                              </m:e>
                            </m:d>
                          </m:e>
                        </m:groupChr>
                      </m:e>
                      <m:li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lim>
                    </m:limLow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Solve as before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</m:sup>
                                </m:sSup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sSup>
                              <m:sSup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p>
                          </m:e>
                        </m:d>
                      </m:e>
                    </m:d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algn="l"/>
                <a:r>
                  <a:rPr lang="en-US" dirty="0"/>
                  <a:t>(with clamping as before, if needed)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Construct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, and use it to construct the spline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now contains the structural constraint ‘baked in’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40222C37-375F-B597-96A8-16BB5195C4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02920" y="1344168"/>
                <a:ext cx="7498080" cy="4581144"/>
              </a:xfrm>
              <a:blipFill>
                <a:blip r:embed="rId2"/>
                <a:stretch>
                  <a:fillRect l="-732" t="-7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14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447486"/>
            <a:ext cx="7872984" cy="1380744"/>
          </a:xfrm>
        </p:spPr>
        <p:txBody>
          <a:bodyPr>
            <a:normAutofit/>
          </a:bodyPr>
          <a:lstStyle/>
          <a:p>
            <a:r>
              <a:rPr lang="en-US" sz="4800" dirty="0"/>
              <a:t>3. TLDR - code</a:t>
            </a:r>
            <a:br>
              <a:rPr lang="en-US" sz="4800" dirty="0"/>
            </a:br>
            <a:endParaRPr lang="en-I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302A1A-A680-9304-0A77-DE9A10436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0592" y="1307592"/>
            <a:ext cx="4242816" cy="42428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95539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4726F-1EEC-194E-6C83-BE58428A25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98235"/>
            <a:ext cx="6858000" cy="935037"/>
          </a:xfrm>
        </p:spPr>
        <p:txBody>
          <a:bodyPr/>
          <a:lstStyle/>
          <a:p>
            <a:r>
              <a:rPr lang="en-US" dirty="0"/>
              <a:t>TLDR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2896998"/>
              </a:xfrm>
            </p:spPr>
            <p:txBody>
              <a:bodyPr>
                <a:normAutofit lnSpcReduction="10000"/>
              </a:bodyPr>
              <a:lstStyle/>
              <a:p>
                <a:pPr algn="l"/>
                <a:r>
                  <a:rPr lang="en-US" sz="3200" dirty="0">
                    <a:hlinkClick r:id="rId2"/>
                  </a:rPr>
                  <a:t>https://github.com/imagry/aidriver_new/tree/dev/modules/planner/common/curve</a:t>
                </a:r>
                <a:endParaRPr lang="en-US" sz="3200" dirty="0"/>
              </a:p>
              <a:p>
                <a:pPr algn="l"/>
                <a:endParaRPr lang="en-US" sz="3200" dirty="0"/>
              </a:p>
              <a:p>
                <a:pPr algn="l"/>
                <a:r>
                  <a:rPr lang="en-US" sz="3200" dirty="0"/>
                  <a:t>modules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/>
                  <a:t> planner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common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sz="3200" dirty="0"/>
                  <a:t>curve</a:t>
                </a:r>
              </a:p>
              <a:p>
                <a:pPr algn="l"/>
                <a:endParaRPr lang="en-US" sz="3200" dirty="0"/>
              </a:p>
              <a:p>
                <a:pPr algn="l"/>
                <a:r>
                  <a:rPr lang="en-US" sz="3200" dirty="0"/>
                  <a:t>Readme with examples</a:t>
                </a:r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D711D0F-219A-0A3B-E233-9CC1E3FE0D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57200" y="1044066"/>
                <a:ext cx="8007350" cy="2896998"/>
              </a:xfrm>
              <a:blipFill>
                <a:blip r:embed="rId3"/>
                <a:stretch>
                  <a:fillRect l="-1903" t="-5672" r="-609" b="-52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791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09888-F077-7555-A46A-12C862343C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55334"/>
            <a:ext cx="6858000" cy="788733"/>
          </a:xfrm>
        </p:spPr>
        <p:txBody>
          <a:bodyPr/>
          <a:lstStyle/>
          <a:p>
            <a:r>
              <a:rPr lang="en-US" dirty="0"/>
              <a:t>B Spline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</p:spPr>
            <p:txBody>
              <a:bodyPr>
                <a:normAutofit lnSpcReduction="10000"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basis functions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are controls</a:t>
                </a:r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 </m:t>
                    </m:r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nary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Basis functions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sz="2000" dirty="0"/>
                  <a:t> can be seen as weight functions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Generalize to 2D: apply B spline parameterization for </a:t>
                </a:r>
                <a:r>
                  <a:rPr lang="en-US" sz="2300" dirty="0" err="1"/>
                  <a:t>x,y</a:t>
                </a:r>
                <a:r>
                  <a:rPr lang="en-US" sz="2300" dirty="0"/>
                  <a:t> 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C4ADDBC-7A60-5C99-D34B-26E757987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97565" y="3986046"/>
                <a:ext cx="8066985" cy="2390900"/>
              </a:xfrm>
              <a:blipFill>
                <a:blip r:embed="rId2"/>
                <a:stretch>
                  <a:fillRect l="-9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A83D3691-A500-1F3E-9F09-EA851683DEC2}"/>
              </a:ext>
            </a:extLst>
          </p:cNvPr>
          <p:cNvGrpSpPr/>
          <p:nvPr/>
        </p:nvGrpSpPr>
        <p:grpSpPr>
          <a:xfrm>
            <a:off x="457200" y="964552"/>
            <a:ext cx="5518667" cy="2941981"/>
            <a:chOff x="457200" y="2218415"/>
            <a:chExt cx="5518667" cy="2941981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8CFD12A2-9E0D-AD01-4039-B5F2866B6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1949" y="2218415"/>
              <a:ext cx="3803918" cy="29419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48F77E1F-932C-2956-CDD6-2CFD20262F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066" y="4436828"/>
                  <a:ext cx="1303627" cy="4876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92651FF-E959-60ED-DCB7-E36DCC79AE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6163" y="4333461"/>
              <a:ext cx="922352" cy="20673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685800" rtl="0" eaLnBrk="1" latinLnBrk="0" hangingPunct="1">
                    <a:lnSpc>
                      <a:spcPct val="90000"/>
                    </a:lnSpc>
                    <a:spcBef>
                      <a:spcPts val="750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800" kern="120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3429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500" kern="1200">
                      <a:solidFill>
                        <a:sysClr val="windowText" lastClr="000000"/>
                      </a:solidFill>
                      <a:latin typeface="Poppins" pitchFamily="2" charset="77"/>
                      <a:ea typeface="+mn-ea"/>
                      <a:cs typeface="Poppins" pitchFamily="2" charset="77"/>
                    </a:defRPr>
                  </a:lvl2pPr>
                  <a:lvl3pPr marL="6858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350" b="1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Poppins" pitchFamily="2" charset="77"/>
                    </a:defRPr>
                  </a:lvl3pPr>
                  <a:lvl4pPr marL="10287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kern="1200">
                      <a:solidFill>
                        <a:sysClr val="windowText" lastClr="000000"/>
                      </a:solidFill>
                      <a:latin typeface="Montserrat Light" pitchFamily="2" charset="77"/>
                      <a:ea typeface="+mn-ea"/>
                      <a:cs typeface="+mn-cs"/>
                    </a:defRPr>
                  </a:lvl4pPr>
                  <a:lvl5pPr marL="13716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Clr>
                      <a:srgbClr val="F05826"/>
                    </a:buClr>
                    <a:buFont typeface="Arial" panose="020B0604020202020204" pitchFamily="34" charset="0"/>
                    <a:buNone/>
                    <a:defRPr sz="1200" i="0" kern="1200">
                      <a:solidFill>
                        <a:srgbClr val="EA590C"/>
                      </a:solidFill>
                      <a:latin typeface="Nasalization Rg" panose="020B0604020202020204" pitchFamily="34" charset="0"/>
                      <a:ea typeface="+mn-ea"/>
                      <a:cs typeface="+mn-cs"/>
                    </a:defRPr>
                  </a:lvl5pPr>
                  <a:lvl6pPr marL="17145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0574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24003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2743200" indent="0" algn="ctr" defTabSz="685800" rtl="0" eaLnBrk="1" latinLnBrk="0" hangingPunct="1">
                    <a:lnSpc>
                      <a:spcPct val="90000"/>
                    </a:lnSpc>
                    <a:spcBef>
                      <a:spcPts val="375"/>
                    </a:spcBef>
                    <a:buFont typeface="Arial" panose="020B0604020202020204" pitchFamily="34" charset="0"/>
                    <a:buNone/>
                    <a:defRPr sz="12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2" name="Subtitle 2">
                  <a:extLst>
                    <a:ext uri="{FF2B5EF4-FFF2-40B4-BE49-F238E27FC236}">
                      <a16:creationId xmlns:a16="http://schemas.microsoft.com/office/drawing/2014/main" id="{100D249B-A9DD-2382-1125-B8DA1A4CB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265336"/>
                  <a:ext cx="1303627" cy="4876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D5DD49-EE1C-1216-1447-AF8E8DEDC0E4}"/>
                </a:ext>
              </a:extLst>
            </p:cNvPr>
            <p:cNvCxnSpPr>
              <a:cxnSpLocks/>
            </p:cNvCxnSpPr>
            <p:nvPr/>
          </p:nvCxnSpPr>
          <p:spPr>
            <a:xfrm>
              <a:off x="1537018" y="3627017"/>
              <a:ext cx="1548088" cy="12599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56094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49A01-E858-F012-C3D4-0769E9A6E2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5508" y="548640"/>
            <a:ext cx="7872984" cy="1279590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6. Solving problems with spline optimization - brainstorm session</a:t>
            </a:r>
            <a:endParaRPr lang="en-IL" dirty="0"/>
          </a:p>
        </p:txBody>
      </p:sp>
      <p:pic>
        <p:nvPicPr>
          <p:cNvPr id="4" name="Picture 3" descr="A cartoon car with a graduation cap and light bulb&#10;&#10;Description automatically generated">
            <a:extLst>
              <a:ext uri="{FF2B5EF4-FFF2-40B4-BE49-F238E27FC236}">
                <a16:creationId xmlns:a16="http://schemas.microsoft.com/office/drawing/2014/main" id="{0B98285C-F7DE-A023-5910-4C05F0DC1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472" y="1828230"/>
            <a:ext cx="3877056" cy="38770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2096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A4765-3C43-5D8C-5A2D-790633126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137161"/>
            <a:ext cx="8019288" cy="1463039"/>
          </a:xfrm>
        </p:spPr>
        <p:txBody>
          <a:bodyPr>
            <a:normAutofit/>
          </a:bodyPr>
          <a:lstStyle/>
          <a:p>
            <a:r>
              <a:rPr lang="en-US" dirty="0"/>
              <a:t>Max Curvature and</a:t>
            </a:r>
            <a:br>
              <a:rPr lang="en-US" dirty="0"/>
            </a:br>
            <a:r>
              <a:rPr lang="en-US" dirty="0"/>
              <a:t>Obstacle Avoidance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889590-E6F1-1B87-4710-114C3031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" y="4096558"/>
            <a:ext cx="8284464" cy="2788919"/>
          </a:xfrm>
        </p:spPr>
        <p:txBody>
          <a:bodyPr>
            <a:normAutofit/>
          </a:bodyPr>
          <a:lstStyle/>
          <a:p>
            <a:pPr marL="342900" indent="-342900" algn="l">
              <a:buAutoNum type="arabicPeriod"/>
            </a:pPr>
            <a:r>
              <a:rPr lang="en-US" sz="3200" b="1" dirty="0"/>
              <a:t>Spline locality:</a:t>
            </a:r>
            <a:r>
              <a:rPr lang="en-US" sz="3200" dirty="0"/>
              <a:t> fix the spline locally</a:t>
            </a:r>
          </a:p>
          <a:p>
            <a:pPr marL="342900" indent="-342900" algn="l">
              <a:buAutoNum type="arabicPeriod"/>
            </a:pPr>
            <a:endParaRPr lang="en-US" sz="3200" dirty="0"/>
          </a:p>
          <a:p>
            <a:pPr marL="342900" indent="-342900" algn="l">
              <a:buAutoNum type="arabicPeriod"/>
            </a:pPr>
            <a:r>
              <a:rPr lang="en-US" sz="3200" b="1" dirty="0"/>
              <a:t>Spline optimization: </a:t>
            </a:r>
            <a:r>
              <a:rPr lang="en-US" sz="3200" dirty="0"/>
              <a:t>solve for solution (controls) that fit constraints</a:t>
            </a:r>
            <a:endParaRPr lang="en-IL" sz="3200" b="1" dirty="0"/>
          </a:p>
        </p:txBody>
      </p:sp>
      <p:pic>
        <p:nvPicPr>
          <p:cNvPr id="5" name="Picture 4" descr="A cartoon car with a traffic cone and a traffic light&#10;&#10;Description automatically generated">
            <a:extLst>
              <a:ext uri="{FF2B5EF4-FFF2-40B4-BE49-F238E27FC236}">
                <a16:creationId xmlns:a16="http://schemas.microsoft.com/office/drawing/2014/main" id="{1F6494A1-FA90-7767-E66D-6CFC5801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568"/>
          <a:stretch/>
        </p:blipFill>
        <p:spPr>
          <a:xfrm>
            <a:off x="2944368" y="1600200"/>
            <a:ext cx="2761488" cy="2359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7994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DD7B2-7D48-B309-F65F-140DE8217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320" y="4059936"/>
            <a:ext cx="8046720" cy="1545336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control to move?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Maybe not just one?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Which direction to move it? By how much?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After moving it, recheck validity? What if it violates a different constraint now?</a:t>
            </a:r>
            <a:endParaRPr lang="en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36070-6CA2-7B07-BB38-94FF3291CE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0" t="9582" r="9576" b="5200"/>
          <a:stretch/>
        </p:blipFill>
        <p:spPr>
          <a:xfrm>
            <a:off x="2936057" y="1064261"/>
            <a:ext cx="3040379" cy="2364739"/>
          </a:xfrm>
          <a:prstGeom prst="rect">
            <a:avLst/>
          </a:prstGeom>
        </p:spPr>
      </p:pic>
      <p:pic>
        <p:nvPicPr>
          <p:cNvPr id="5" name="Picture 2" descr="vintage car 1193929 PNG">
            <a:extLst>
              <a:ext uri="{FF2B5EF4-FFF2-40B4-BE49-F238E27FC236}">
                <a16:creationId xmlns:a16="http://schemas.microsoft.com/office/drawing/2014/main" id="{B5FF6C09-11A0-D0A1-58BB-606925D99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152" y="1441223"/>
            <a:ext cx="512064" cy="22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962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6B2-ECEB-6365-E0AB-F8EA7EA3C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81115"/>
            <a:ext cx="6858000" cy="624141"/>
          </a:xfrm>
        </p:spPr>
        <p:txBody>
          <a:bodyPr>
            <a:normAutofit fontScale="90000"/>
          </a:bodyPr>
          <a:lstStyle/>
          <a:p>
            <a:r>
              <a:rPr lang="en-US" dirty="0"/>
              <a:t>1. Add invariant controls</a:t>
            </a:r>
            <a:endParaRPr lang="en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94D8C-A2BA-6DE6-96B6-F7971E1A93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67"/>
          <a:stretch/>
        </p:blipFill>
        <p:spPr bwMode="auto">
          <a:xfrm>
            <a:off x="2164556" y="2240280"/>
            <a:ext cx="4814887" cy="36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6C6AA39F-7113-2A66-C3A8-4C7CCA0C64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35023"/>
            <a:ext cx="7543800" cy="905257"/>
          </a:xfrm>
        </p:spPr>
        <p:txBody>
          <a:bodyPr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Boehm’s algorithm for knot (control) insertion. To achieve…?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Adding controls increases locality property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89680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D06F-68BC-1705-3532-12463DB59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5177"/>
            <a:ext cx="6858000" cy="726630"/>
          </a:xfrm>
        </p:spPr>
        <p:txBody>
          <a:bodyPr>
            <a:normAutofit/>
          </a:bodyPr>
          <a:lstStyle/>
          <a:p>
            <a:r>
              <a:rPr lang="en-US" dirty="0"/>
              <a:t>Local Curvature Fix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96F294C1-436A-0723-EC4C-68CBBB13E2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53229" y="1718437"/>
                <a:ext cx="2459736" cy="997394"/>
              </a:xfrm>
              <a:blipFill>
                <a:blip r:embed="rId2"/>
                <a:stretch>
                  <a:fillRect t="-6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6CF07F2-32B6-BBCB-D696-7B528D7D2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68" y="991807"/>
            <a:ext cx="3277057" cy="184810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4592" y="2839915"/>
                <a:ext cx="8247888" cy="35060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3 control points contain 2 more control points in the middle of each segment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Each inner segment (between mid-controls) is defined by these 5 control points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Analysis can be reduced to segments of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IL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IL" dirty="0"/>
              </a:p>
            </p:txBody>
          </p:sp>
        </mc:Choice>
        <mc:Fallback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F7570D38-C77E-5574-DC9C-07AEA725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92" y="2839915"/>
                <a:ext cx="8247888" cy="3506021"/>
              </a:xfrm>
              <a:prstGeom prst="rect">
                <a:avLst/>
              </a:prstGeom>
              <a:blipFill>
                <a:blip r:embed="rId4"/>
                <a:stretch>
                  <a:fillRect l="-443" t="-17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8">
            <a:extLst>
              <a:ext uri="{FF2B5EF4-FFF2-40B4-BE49-F238E27FC236}">
                <a16:creationId xmlns:a16="http://schemas.microsoft.com/office/drawing/2014/main" id="{8B6ECF2A-0544-ED09-5FD0-3CDDB08BFBE9}"/>
              </a:ext>
            </a:extLst>
          </p:cNvPr>
          <p:cNvSpPr/>
          <p:nvPr/>
        </p:nvSpPr>
        <p:spPr>
          <a:xfrm rot="1251587">
            <a:off x="1305618" y="1909719"/>
            <a:ext cx="1487409" cy="617963"/>
          </a:xfrm>
          <a:prstGeom prst="ellipse">
            <a:avLst/>
          </a:prstGeom>
          <a:solidFill>
            <a:srgbClr val="EA590C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A2BCA8D-8B15-CB89-680C-955C25D0D478}"/>
              </a:ext>
            </a:extLst>
          </p:cNvPr>
          <p:cNvSpPr/>
          <p:nvPr/>
        </p:nvSpPr>
        <p:spPr>
          <a:xfrm>
            <a:off x="795528" y="1113595"/>
            <a:ext cx="192024" cy="192024"/>
          </a:xfrm>
          <a:prstGeom prst="ellipse">
            <a:avLst/>
          </a:prstGeom>
          <a:solidFill>
            <a:srgbClr val="EA590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0003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7C35C-BC08-8E05-107E-D0A10E1D9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68454"/>
            <a:ext cx="6858000" cy="801853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58234-EC2B-4A8A-1408-36E9180066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955" y="1319917"/>
            <a:ext cx="8038768" cy="5112688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We want an algorithm to fix a path that violates a maximum curvature threshold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Current proposals involve fixing path with injected midway control points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3981DA-F09F-10BF-8290-CA2BBEF0C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164" y="2145901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946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We can solve for the optimal solution with this behavioral structure as before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These are two different problems: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r>
                  <a:rPr lang="en-US" dirty="0"/>
                  <a:t> to fit data, then inject with midway points:</a:t>
                </a:r>
                <a:br>
                  <a:rPr lang="en-US" dirty="0"/>
                </a:b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interpolates the data. Then inject midway points to form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 algn="l">
                  <a:buFont typeface="+mj-lt"/>
                  <a:buAutoNum type="arabicPeriod"/>
                </a:pPr>
                <a:r>
                  <a:rPr lang="en-US" dirty="0"/>
                  <a:t>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such that it contains midway points:</a:t>
                </a:r>
                <a:br>
                  <a:rPr lang="en-US" dirty="0"/>
                </a:br>
                <a:r>
                  <a:rPr lang="en-US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s.t.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dirty="0"/>
                  <a:t> interpolates the data.</a:t>
                </a:r>
              </a:p>
              <a:p>
                <a:pPr algn="l"/>
                <a:br>
                  <a:rPr lang="en-US" dirty="0"/>
                </a:br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   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  <m:acc>
                        <m:accPr>
                          <m:chr m:val="̃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5341937"/>
              </a:xfrm>
              <a:blipFill>
                <a:blip r:embed="rId2"/>
                <a:stretch>
                  <a:fillRect l="-699" t="-10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9844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4714049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Easing solution: add midway controls</a:t>
                </a:r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4714049"/>
              </a:xfrm>
              <a:blipFill>
                <a:blip r:embed="rId2"/>
                <a:stretch>
                  <a:fillRect l="-543" t="-116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EAEB342-320B-8790-6534-48C3E4D1A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17" y="1931734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911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DE02D-07BE-17D3-7FD1-1D7EF2AB3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0"/>
            <a:ext cx="6858000" cy="891223"/>
          </a:xfrm>
        </p:spPr>
        <p:txBody>
          <a:bodyPr>
            <a:normAutofit/>
          </a:bodyPr>
          <a:lstStyle/>
          <a:p>
            <a:r>
              <a:rPr lang="en-US" dirty="0"/>
              <a:t>Local Fix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4796345"/>
              </a:xfr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:r>
                  <a:rPr lang="en-US" dirty="0"/>
                  <a:t>We can solve for the optimal solution with this behavioral structure as before</a:t>
                </a:r>
              </a:p>
              <a:p>
                <a:pPr algn="l"/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ADD7B2-7D48-B309-F65F-140DE8217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66344" y="891223"/>
                <a:ext cx="7854696" cy="4796345"/>
              </a:xfrm>
              <a:blipFill>
                <a:blip r:embed="rId2"/>
                <a:stretch>
                  <a:fillRect l="-69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12A43936-25CC-613B-7CAA-5EE1ECC6E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17" y="2032952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771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E3CF8-EA04-36DF-1A52-C1EA17224F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B1BC16-F4A2-9C6E-1F6A-D115CE00F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52104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4AB00-796B-A396-DA73-49DBC6D51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46305"/>
            <a:ext cx="6858000" cy="713231"/>
          </a:xfrm>
        </p:spPr>
        <p:txBody>
          <a:bodyPr/>
          <a:lstStyle/>
          <a:p>
            <a:r>
              <a:rPr lang="en-US" dirty="0"/>
              <a:t>Basis Functions - standard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dirty="0"/>
                  <a:t>Given the knot vector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algn="l"/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8E7B84F3-0691-FD94-AA45-98BA97C207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143000" y="859536"/>
                <a:ext cx="6858000" cy="1951788"/>
              </a:xfrm>
              <a:blipFill>
                <a:blip r:embed="rId3"/>
                <a:stretch>
                  <a:fillRect l="-800" t="-281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DB6502C-D517-A003-3E4E-87806FB201B2}"/>
                  </a:ext>
                </a:extLst>
              </p:cNvPr>
              <p:cNvSpPr/>
              <p:nvPr/>
            </p:nvSpPr>
            <p:spPr>
              <a:xfrm>
                <a:off x="2034888" y="321866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DB6502C-D517-A003-3E4E-87806FB201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888" y="3218668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8EA4D2-35D9-7299-A7D1-51733C067923}"/>
                  </a:ext>
                </a:extLst>
              </p:cNvPr>
              <p:cNvSpPr/>
              <p:nvPr/>
            </p:nvSpPr>
            <p:spPr>
              <a:xfrm>
                <a:off x="1233966" y="404694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DE8EA4D2-35D9-7299-A7D1-51733C0679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966" y="4046941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0C0754-AD15-4FF1-1D6F-C6980968843E}"/>
              </a:ext>
            </a:extLst>
          </p:cNvPr>
          <p:cNvCxnSpPr>
            <a:stCxn id="4" idx="3"/>
            <a:endCxn id="5" idx="7"/>
          </p:cNvCxnSpPr>
          <p:nvPr/>
        </p:nvCxnSpPr>
        <p:spPr>
          <a:xfrm flipH="1">
            <a:off x="1725674" y="3710376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EF50C1-FCC9-10E8-E4D8-B55F583F0986}"/>
                  </a:ext>
                </a:extLst>
              </p:cNvPr>
              <p:cNvSpPr/>
              <p:nvPr/>
            </p:nvSpPr>
            <p:spPr>
              <a:xfrm>
                <a:off x="2848756" y="4046941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EF50C1-FCC9-10E8-E4D8-B55F583F09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56" y="4046941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6F6C95-F874-F801-E612-CC4840FF1590}"/>
              </a:ext>
            </a:extLst>
          </p:cNvPr>
          <p:cNvCxnSpPr>
            <a:stCxn id="4" idx="5"/>
            <a:endCxn id="9" idx="1"/>
          </p:cNvCxnSpPr>
          <p:nvPr/>
        </p:nvCxnSpPr>
        <p:spPr>
          <a:xfrm>
            <a:off x="2526596" y="3710376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5C8FE6-2B09-A01C-4CEE-82586EFE6533}"/>
                  </a:ext>
                </a:extLst>
              </p:cNvPr>
              <p:cNvSpPr/>
              <p:nvPr/>
            </p:nvSpPr>
            <p:spPr>
              <a:xfrm>
                <a:off x="342207" y="4944828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7E5C8FE6-2B09-A01C-4CEE-82586EFE65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7" y="4944828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ABB3BE-6B45-15C8-CBB2-5756FF927A4C}"/>
              </a:ext>
            </a:extLst>
          </p:cNvPr>
          <p:cNvCxnSpPr>
            <a:cxnSpLocks/>
            <a:stCxn id="5" idx="3"/>
            <a:endCxn id="15" idx="7"/>
          </p:cNvCxnSpPr>
          <p:nvPr/>
        </p:nvCxnSpPr>
        <p:spPr>
          <a:xfrm flipH="1">
            <a:off x="833915" y="4538649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AEC609-A025-297A-BEF4-8D20E3317504}"/>
                  </a:ext>
                </a:extLst>
              </p:cNvPr>
              <p:cNvSpPr/>
              <p:nvPr/>
            </p:nvSpPr>
            <p:spPr>
              <a:xfrm>
                <a:off x="2016598" y="4915163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7AEC609-A025-297A-BEF4-8D20E3317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598" y="4915163"/>
                <a:ext cx="576072" cy="576072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2D0A407-9CD4-4647-9171-75AC92C3C17F}"/>
              </a:ext>
            </a:extLst>
          </p:cNvPr>
          <p:cNvCxnSpPr>
            <a:cxnSpLocks/>
            <a:stCxn id="5" idx="5"/>
            <a:endCxn id="17" idx="1"/>
          </p:cNvCxnSpPr>
          <p:nvPr/>
        </p:nvCxnSpPr>
        <p:spPr>
          <a:xfrm>
            <a:off x="1725674" y="4538649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224911-DE78-3458-6C67-34A55CC5BD93}"/>
              </a:ext>
            </a:extLst>
          </p:cNvPr>
          <p:cNvCxnSpPr>
            <a:cxnSpLocks/>
            <a:stCxn id="9" idx="3"/>
            <a:endCxn id="17" idx="7"/>
          </p:cNvCxnSpPr>
          <p:nvPr/>
        </p:nvCxnSpPr>
        <p:spPr>
          <a:xfrm flipH="1">
            <a:off x="2508306" y="4538649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0DF4771-BF09-8028-88A7-161695EBB100}"/>
                  </a:ext>
                </a:extLst>
              </p:cNvPr>
              <p:cNvSpPr/>
              <p:nvPr/>
            </p:nvSpPr>
            <p:spPr>
              <a:xfrm>
                <a:off x="3631388" y="4915163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0DF4771-BF09-8028-88A7-161695EBB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388" y="4915163"/>
                <a:ext cx="576072" cy="576072"/>
              </a:xfrm>
              <a:prstGeom prst="ellipse">
                <a:avLst/>
              </a:prstGeom>
              <a:blipFill>
                <a:blip r:embed="rId9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C2361C-55A2-359F-0905-AAD6D239D8D3}"/>
              </a:ext>
            </a:extLst>
          </p:cNvPr>
          <p:cNvCxnSpPr>
            <a:cxnSpLocks/>
            <a:stCxn id="9" idx="5"/>
            <a:endCxn id="26" idx="1"/>
          </p:cNvCxnSpPr>
          <p:nvPr/>
        </p:nvCxnSpPr>
        <p:spPr>
          <a:xfrm>
            <a:off x="3340464" y="4538649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6">
            <a:extLst>
              <a:ext uri="{FF2B5EF4-FFF2-40B4-BE49-F238E27FC236}">
                <a16:creationId xmlns:a16="http://schemas.microsoft.com/office/drawing/2014/main" id="{1D89F3C6-E8E9-D5B8-ABF4-93377205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277" y="3000790"/>
            <a:ext cx="3720110" cy="27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2" name="Subtitle 2">
            <a:extLst>
              <a:ext uri="{FF2B5EF4-FFF2-40B4-BE49-F238E27FC236}">
                <a16:creationId xmlns:a16="http://schemas.microsoft.com/office/drawing/2014/main" id="{015B2C2C-8A52-D069-63E4-6FE2C11AAED9}"/>
              </a:ext>
            </a:extLst>
          </p:cNvPr>
          <p:cNvSpPr txBox="1">
            <a:spLocks/>
          </p:cNvSpPr>
          <p:nvPr/>
        </p:nvSpPr>
        <p:spPr>
          <a:xfrm>
            <a:off x="1194435" y="2737643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Recursive Illustration</a:t>
            </a:r>
            <a:endParaRPr lang="en-IL" b="1" dirty="0"/>
          </a:p>
        </p:txBody>
      </p:sp>
      <p:sp>
        <p:nvSpPr>
          <p:cNvPr id="1033" name="Subtitle 2">
            <a:extLst>
              <a:ext uri="{FF2B5EF4-FFF2-40B4-BE49-F238E27FC236}">
                <a16:creationId xmlns:a16="http://schemas.microsoft.com/office/drawing/2014/main" id="{81554CDF-6F30-4C56-2AFA-430021FF34AC}"/>
              </a:ext>
            </a:extLst>
          </p:cNvPr>
          <p:cNvSpPr txBox="1">
            <a:spLocks/>
          </p:cNvSpPr>
          <p:nvPr/>
        </p:nvSpPr>
        <p:spPr>
          <a:xfrm>
            <a:off x="5970495" y="2668766"/>
            <a:ext cx="2440892" cy="408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/>
              <a:t>Basis Functions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802187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A448F-485B-3CB8-5ACC-13B1FB591F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0221" y="215037"/>
            <a:ext cx="6858000" cy="785950"/>
          </a:xfrm>
        </p:spPr>
        <p:txBody>
          <a:bodyPr/>
          <a:lstStyle/>
          <a:p>
            <a:r>
              <a:rPr lang="en-US" dirty="0"/>
              <a:t>Curvature Fixing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9DB7C12-41C8-60D8-ECD8-6D688E4F9A6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65920" y="1232548"/>
                <a:ext cx="7746559" cy="2130853"/>
              </a:xfrm>
            </p:spPr>
            <p:txBody>
              <a:bodyPr>
                <a:norm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can use interpolating spline again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Solve a different optimization problem: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Find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E9DB7C12-41C8-60D8-ECD8-6D688E4F9A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65920" y="1232548"/>
                <a:ext cx="7746559" cy="2130853"/>
              </a:xfrm>
              <a:blipFill>
                <a:blip r:embed="rId2"/>
                <a:stretch>
                  <a:fillRect l="-1023"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340A91C8-0A0F-A637-4E6F-0D18EA6C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725" y="2575518"/>
            <a:ext cx="508635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6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/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21FB709-F666-52B9-B55D-0598546D1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152" y="412137"/>
                <a:ext cx="576072" cy="576072"/>
              </a:xfrm>
              <a:prstGeom prst="ellipse">
                <a:avLst/>
              </a:prstGeom>
              <a:blipFill>
                <a:blip r:embed="rId2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/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17F77F3-E720-D4B3-F1EF-88116D0996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230" y="1240410"/>
                <a:ext cx="576072" cy="576072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242DF85-A820-31DE-1621-ABD93A6107BE}"/>
              </a:ext>
            </a:extLst>
          </p:cNvPr>
          <p:cNvCxnSpPr>
            <a:stCxn id="17" idx="3"/>
            <a:endCxn id="18" idx="7"/>
          </p:cNvCxnSpPr>
          <p:nvPr/>
        </p:nvCxnSpPr>
        <p:spPr>
          <a:xfrm flipH="1">
            <a:off x="3761938" y="903845"/>
            <a:ext cx="393578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/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26AA2E0-173A-1DD0-4398-D4BC153164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5020" y="1240410"/>
                <a:ext cx="576072" cy="57607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CAB19C-B6C6-D34C-C07F-9A491D9E2EAF}"/>
              </a:ext>
            </a:extLst>
          </p:cNvPr>
          <p:cNvCxnSpPr>
            <a:stCxn id="17" idx="5"/>
            <a:endCxn id="20" idx="1"/>
          </p:cNvCxnSpPr>
          <p:nvPr/>
        </p:nvCxnSpPr>
        <p:spPr>
          <a:xfrm>
            <a:off x="4562860" y="903845"/>
            <a:ext cx="406524" cy="420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/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F5D2B33E-4DEC-B032-3C5A-73710F226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71" y="2138297"/>
                <a:ext cx="576072" cy="576072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2EAB78-8040-91DD-2C3B-ACBEF527F8AC}"/>
              </a:ext>
            </a:extLst>
          </p:cNvPr>
          <p:cNvCxnSpPr>
            <a:cxnSpLocks/>
            <a:stCxn id="18" idx="3"/>
            <a:endCxn id="22" idx="7"/>
          </p:cNvCxnSpPr>
          <p:nvPr/>
        </p:nvCxnSpPr>
        <p:spPr>
          <a:xfrm flipH="1">
            <a:off x="2870179" y="1732118"/>
            <a:ext cx="484415" cy="490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/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4669E-0B93-CC16-540F-6372ABA9C3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862" y="2108632"/>
                <a:ext cx="576072" cy="576072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370595-747D-049A-61DC-7EF0507F6BF3}"/>
              </a:ext>
            </a:extLst>
          </p:cNvPr>
          <p:cNvCxnSpPr>
            <a:cxnSpLocks/>
            <a:stCxn id="18" idx="5"/>
            <a:endCxn id="24" idx="1"/>
          </p:cNvCxnSpPr>
          <p:nvPr/>
        </p:nvCxnSpPr>
        <p:spPr>
          <a:xfrm>
            <a:off x="376193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072731F-409A-7B8C-D595-66A99CF22EDA}"/>
              </a:ext>
            </a:extLst>
          </p:cNvPr>
          <p:cNvCxnSpPr>
            <a:cxnSpLocks/>
            <a:stCxn id="20" idx="3"/>
            <a:endCxn id="24" idx="7"/>
          </p:cNvCxnSpPr>
          <p:nvPr/>
        </p:nvCxnSpPr>
        <p:spPr>
          <a:xfrm flipH="1">
            <a:off x="4544570" y="1732118"/>
            <a:ext cx="424814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/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2,0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D3A891B-F8F7-937A-06D0-D4F12A7E8F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2" y="2108632"/>
                <a:ext cx="576072" cy="576072"/>
              </a:xfrm>
              <a:prstGeom prst="ellipse">
                <a:avLst/>
              </a:prstGeom>
              <a:blipFill>
                <a:blip r:embed="rId7"/>
                <a:stretch>
                  <a:fillRect l="-10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3F5F04-572E-2163-4240-7C90325C9BAB}"/>
              </a:ext>
            </a:extLst>
          </p:cNvPr>
          <p:cNvCxnSpPr>
            <a:cxnSpLocks/>
            <a:stCxn id="20" idx="5"/>
            <a:endCxn id="27" idx="1"/>
          </p:cNvCxnSpPr>
          <p:nvPr/>
        </p:nvCxnSpPr>
        <p:spPr>
          <a:xfrm>
            <a:off x="5376728" y="1732118"/>
            <a:ext cx="375288" cy="46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Support increases with degree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sz="2400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Larger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400" dirty="0"/>
                  <a:t> means each control points influences a bigger segment of the curve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Each evaluation point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2400" dirty="0"/>
                  <a:t> is influenced by more control points</a:t>
                </a:r>
              </a:p>
              <a:p>
                <a:pPr marL="628650" lvl="1" indent="-285750" algn="l">
                  <a:buFont typeface="Arial" panose="020B0604020202020204" pitchFamily="34" charset="0"/>
                  <a:buChar char="•"/>
                </a:pPr>
                <a:r>
                  <a:rPr lang="en-US" sz="1800" b="0" dirty="0"/>
                  <a:t>To be exact,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1800" dirty="0"/>
                  <a:t> controls influence each evaluation point</a:t>
                </a:r>
                <a:endParaRPr lang="en-IL" sz="1800" dirty="0"/>
              </a:p>
            </p:txBody>
          </p:sp>
        </mc:Choice>
        <mc:Fallback xmlns="">
          <p:sp>
            <p:nvSpPr>
              <p:cNvPr id="29" name="Subtitle 2">
                <a:extLst>
                  <a:ext uri="{FF2B5EF4-FFF2-40B4-BE49-F238E27FC236}">
                    <a16:creationId xmlns:a16="http://schemas.microsoft.com/office/drawing/2014/main" id="{3E2F3E2C-B8A7-E158-6D66-232462BAA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01" y="2966570"/>
                <a:ext cx="7477695" cy="2455822"/>
              </a:xfrm>
              <a:prstGeom prst="rect">
                <a:avLst/>
              </a:prstGeom>
              <a:blipFill>
                <a:blip r:embed="rId8"/>
                <a:stretch>
                  <a:fillRect l="-1059" t="-3474" r="-11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886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Spline degree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EA0D85-868A-CF3D-FD0A-FBE95BE31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1143000" y="107379"/>
                <a:ext cx="6858000" cy="67900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2" name="Picture 14">
            <a:extLst>
              <a:ext uri="{FF2B5EF4-FFF2-40B4-BE49-F238E27FC236}">
                <a16:creationId xmlns:a16="http://schemas.microsoft.com/office/drawing/2014/main" id="{A9E56862-3FD7-9880-4421-D523A9225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20" y="1005842"/>
            <a:ext cx="3596914" cy="27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9ECDE677-2AF3-6F6E-2C4F-A9C08A466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1354829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B17C3E3F-6EEB-915C-B529-852DC28A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041" y="4114224"/>
            <a:ext cx="3118104" cy="241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</p:spPr>
            <p:txBody>
              <a:bodyPr>
                <a:norm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Subtitle 2">
                <a:extLst>
                  <a:ext uri="{FF2B5EF4-FFF2-40B4-BE49-F238E27FC236}">
                    <a16:creationId xmlns:a16="http://schemas.microsoft.com/office/drawing/2014/main" id="{54C3D95C-0A32-277D-7E8F-7E2A9CC14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333882" y="1005842"/>
                <a:ext cx="1490472" cy="484630"/>
              </a:xfr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Subtitle 2">
                <a:extLst>
                  <a:ext uri="{FF2B5EF4-FFF2-40B4-BE49-F238E27FC236}">
                    <a16:creationId xmlns:a16="http://schemas.microsoft.com/office/drawing/2014/main" id="{E2593879-BB74-A724-5863-556A3D8E9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882" y="3737447"/>
                <a:ext cx="1490472" cy="48463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3429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500" kern="1200">
                    <a:solidFill>
                      <a:sysClr val="windowText" lastClr="000000"/>
                    </a:solidFill>
                    <a:latin typeface="Poppins" pitchFamily="2" charset="77"/>
                    <a:ea typeface="+mn-ea"/>
                    <a:cs typeface="Poppins" pitchFamily="2" charset="77"/>
                  </a:defRPr>
                </a:lvl2pPr>
                <a:lvl3pPr marL="6858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350" b="1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Poppins" pitchFamily="2" charset="77"/>
                  </a:defRPr>
                </a:lvl3pPr>
                <a:lvl4pPr marL="10287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kern="1200">
                    <a:solidFill>
                      <a:sysClr val="windowText" lastClr="000000"/>
                    </a:solidFill>
                    <a:latin typeface="Montserrat Light" pitchFamily="2" charset="77"/>
                    <a:ea typeface="+mn-ea"/>
                    <a:cs typeface="+mn-cs"/>
                  </a:defRPr>
                </a:lvl4pPr>
                <a:lvl5pPr marL="13716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Clr>
                    <a:srgbClr val="F05826"/>
                  </a:buClr>
                  <a:buFont typeface="Arial" panose="020B0604020202020204" pitchFamily="34" charset="0"/>
                  <a:buNone/>
                  <a:defRPr sz="1200" i="0" kern="1200">
                    <a:solidFill>
                      <a:srgbClr val="EA590C"/>
                    </a:solidFill>
                    <a:latin typeface="Nasalization Rg" panose="020B0604020202020204" pitchFamily="34" charset="0"/>
                    <a:ea typeface="+mn-ea"/>
                    <a:cs typeface="+mn-cs"/>
                  </a:defRPr>
                </a:lvl5pPr>
                <a:lvl6pPr marL="17145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0574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003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3200" indent="0" algn="ctr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Trade-off between smoothness (higher k) vs. approximation and locality (lower k)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Locality: how many control points impact each sample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sz="2000" dirty="0"/>
                  <a:t> typically a good choice</a:t>
                </a:r>
              </a:p>
            </p:txBody>
          </p:sp>
        </mc:Choice>
        <mc:Fallback xmlns="">
          <p:sp>
            <p:nvSpPr>
              <p:cNvPr id="10" name="Subtitle 2">
                <a:extLst>
                  <a:ext uri="{FF2B5EF4-FFF2-40B4-BE49-F238E27FC236}">
                    <a16:creationId xmlns:a16="http://schemas.microsoft.com/office/drawing/2014/main" id="{7215F6A9-A87D-2CAA-AAC6-BCACC0EE7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42" y="3941067"/>
                <a:ext cx="5083438" cy="2584723"/>
              </a:xfrm>
              <a:prstGeom prst="rect">
                <a:avLst/>
              </a:prstGeom>
              <a:blipFill>
                <a:blip r:embed="rId8"/>
                <a:stretch>
                  <a:fillRect l="-1079" t="-2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2">
            <a:extLst>
              <a:ext uri="{FF2B5EF4-FFF2-40B4-BE49-F238E27FC236}">
                <a16:creationId xmlns:a16="http://schemas.microsoft.com/office/drawing/2014/main" id="{C3821FB4-3874-57BE-1D7D-6208AFBD8F04}"/>
              </a:ext>
            </a:extLst>
          </p:cNvPr>
          <p:cNvSpPr txBox="1">
            <a:spLocks/>
          </p:cNvSpPr>
          <p:nvPr/>
        </p:nvSpPr>
        <p:spPr>
          <a:xfrm>
            <a:off x="1625096" y="774458"/>
            <a:ext cx="1611083" cy="3520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F05826"/>
              </a:buClr>
              <a:buFont typeface="Arial" panose="020B0604020202020204" pitchFamily="34" charset="0"/>
              <a:buNone/>
              <a:defRPr sz="1800" kern="120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500" kern="1200">
                <a:solidFill>
                  <a:sysClr val="windowText" lastClr="000000"/>
                </a:solidFill>
                <a:latin typeface="Poppins" pitchFamily="2" charset="77"/>
                <a:ea typeface="+mn-ea"/>
                <a:cs typeface="Poppins" pitchFamily="2" charset="77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350" b="1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Poppins" pitchFamily="2" charset="77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kern="1200">
                <a:solidFill>
                  <a:sysClr val="windowText" lastClr="000000"/>
                </a:solidFill>
                <a:latin typeface="Montserrat Light" pitchFamily="2" charset="77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F05826"/>
              </a:buClr>
              <a:buFont typeface="Arial" panose="020B0604020202020204" pitchFamily="34" charset="0"/>
              <a:buNone/>
              <a:defRPr sz="1200" i="0" kern="1200">
                <a:solidFill>
                  <a:srgbClr val="EA590C"/>
                </a:solidFill>
                <a:latin typeface="Nasalization Rg" panose="020B0604020202020204" pitchFamily="34" charset="0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/>
              <a:t>Basis Function</a:t>
            </a:r>
          </a:p>
        </p:txBody>
      </p:sp>
    </p:spTree>
    <p:extLst>
      <p:ext uri="{BB962C8B-B14F-4D97-AF65-F5344CB8AC3E}">
        <p14:creationId xmlns:p14="http://schemas.microsoft.com/office/powerpoint/2010/main" val="313391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E6E86-8EE9-37DB-8AB4-5D5A84335D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630" y="-24136"/>
            <a:ext cx="6858000" cy="746194"/>
          </a:xfrm>
        </p:spPr>
        <p:txBody>
          <a:bodyPr/>
          <a:lstStyle/>
          <a:p>
            <a:r>
              <a:rPr lang="en-US" dirty="0"/>
              <a:t>Knot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4208227"/>
              </a:xfrm>
            </p:spPr>
            <p:txBody>
              <a:bodyPr/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Basis functions, aside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heavily influenced by the knot vector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Changes basis function interval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:r>
                  <a:rPr lang="en-US" dirty="0"/>
                  <a:t>Can heavily impact spline (path)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2B289642-E63B-0CAC-CB0E-2A6820FABC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85101" y="722058"/>
                <a:ext cx="7261529" cy="4208227"/>
              </a:xfrm>
              <a:blipFill>
                <a:blip r:embed="rId2"/>
                <a:stretch>
                  <a:fillRect l="-503" t="-13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2C5BCC2-273D-5BDD-4D89-95C963012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56" y="1298448"/>
            <a:ext cx="2712824" cy="204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8248FB-497E-145B-F874-009E9A55B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280" y="1298448"/>
            <a:ext cx="2712824" cy="204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7945B2A-0DAF-7361-7976-1F4911B4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04" y="1298447"/>
            <a:ext cx="2712824" cy="204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118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4FECE-9218-71AE-466E-E502A5ED7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696" y="64009"/>
            <a:ext cx="7443216" cy="713231"/>
          </a:xfrm>
        </p:spPr>
        <p:txBody>
          <a:bodyPr>
            <a:normAutofit fontScale="90000"/>
          </a:bodyPr>
          <a:lstStyle/>
          <a:p>
            <a:r>
              <a:rPr lang="en-US" dirty="0"/>
              <a:t>2. B-Splines – general overview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31BDB5-E7D0-B652-F64E-B254F920A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777240"/>
            <a:ext cx="7296912" cy="1435608"/>
          </a:xfrm>
        </p:spPr>
        <p:txBody>
          <a:bodyPr>
            <a:normAutofit/>
          </a:bodyPr>
          <a:lstStyle/>
          <a:p>
            <a:pPr algn="l"/>
            <a:r>
              <a:rPr lang="en-US" sz="3000" dirty="0"/>
              <a:t>Now that we understand B-spline terminology a little better, let’s quickly talk about them in a more general lens</a:t>
            </a:r>
            <a:endParaRPr lang="en-IL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273C4-55AD-CFE3-D9FF-8AEBC5D59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2212848"/>
            <a:ext cx="409651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56421"/>
      </p:ext>
    </p:extLst>
  </p:cSld>
  <p:clrMapOvr>
    <a:masterClrMapping/>
  </p:clrMapOvr>
</p:sld>
</file>

<file path=ppt/theme/theme1.xml><?xml version="1.0" encoding="utf-8"?>
<a:theme xmlns:a="http://schemas.openxmlformats.org/drawingml/2006/main" name="RD Status 9-April-2024_MotionPlanning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A590C"/>
      </a:accent1>
      <a:accent2>
        <a:srgbClr val="333333"/>
      </a:accent2>
      <a:accent3>
        <a:srgbClr val="6153A3"/>
      </a:accent3>
      <a:accent4>
        <a:srgbClr val="303232"/>
      </a:accent4>
      <a:accent5>
        <a:srgbClr val="AFADAD"/>
      </a:accent5>
      <a:accent6>
        <a:srgbClr val="DFDFDF"/>
      </a:accent6>
      <a:hlink>
        <a:srgbClr val="EA590C"/>
      </a:hlink>
      <a:folHlink>
        <a:srgbClr val="EA590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64E14AA-7FF2-44C5-8314-DE77DAF7BA50}" vid="{AD36B4A1-A424-46DA-8F80-24F9ABB91E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07514057545ED44B033B08AC96F29FF" ma:contentTypeVersion="14" ma:contentTypeDescription="Create a new document." ma:contentTypeScope="" ma:versionID="7ebb1e79ae65efd2a25ecdf462019f25">
  <xsd:schema xmlns:xsd="http://www.w3.org/2001/XMLSchema" xmlns:xs="http://www.w3.org/2001/XMLSchema" xmlns:p="http://schemas.microsoft.com/office/2006/metadata/properties" xmlns:ns2="868729ec-ac5e-4d6e-9219-54f8ccfeeac7" xmlns:ns3="bec64560-880d-4e75-86e0-0b95a9205389" targetNamespace="http://schemas.microsoft.com/office/2006/metadata/properties" ma:root="true" ma:fieldsID="cf8793062e7e2f5abd055072be888ab0" ns2:_="" ns3:_="">
    <xsd:import namespace="868729ec-ac5e-4d6e-9219-54f8ccfeeac7"/>
    <xsd:import namespace="bec64560-880d-4e75-86e0-0b95a920538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729ec-ac5e-4d6e-9219-54f8ccfeea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3e28057f-e219-4e0c-a949-6993a7e236f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c64560-880d-4e75-86e0-0b95a920538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ec21529-4b23-44f0-b708-c3ba2a16e486}" ma:internalName="TaxCatchAll" ma:showField="CatchAllData" ma:web="bec64560-880d-4e75-86e0-0b95a920538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bec64560-880d-4e75-86e0-0b95a9205389">
      <UserInfo>
        <DisplayName>Tal Regev</DisplayName>
        <AccountId>34</AccountId>
        <AccountType/>
      </UserInfo>
      <UserInfo>
        <DisplayName>Sergey Ten</DisplayName>
        <AccountId>195</AccountId>
        <AccountType/>
      </UserInfo>
      <UserInfo>
        <DisplayName>Maor Kehati</DisplayName>
        <AccountId>201</AccountId>
        <AccountType/>
      </UserInfo>
      <UserInfo>
        <DisplayName>Doron  Pinsky</DisplayName>
        <AccountId>12</AccountId>
        <AccountType/>
      </UserInfo>
      <UserInfo>
        <DisplayName>Michael Novitsky</DisplayName>
        <AccountId>14</AccountId>
        <AccountType/>
      </UserInfo>
      <UserInfo>
        <DisplayName>Yakov Vaisbourd</DisplayName>
        <AccountId>112</AccountId>
        <AccountType/>
      </UserInfo>
      <UserInfo>
        <DisplayName>Dmitry Rabinovich</DisplayName>
        <AccountId>13</AccountId>
        <AccountType/>
      </UserInfo>
      <UserInfo>
        <DisplayName>Maxim Yoresh</DisplayName>
        <AccountId>24</AccountId>
        <AccountType/>
      </UserInfo>
      <UserInfo>
        <DisplayName>Eran Vertzberger</DisplayName>
        <AccountId>99</AccountId>
        <AccountType/>
      </UserInfo>
      <UserInfo>
        <DisplayName>Yaniv Cohen</DisplayName>
        <AccountId>191</AccountId>
        <AccountType/>
      </UserInfo>
      <UserInfo>
        <DisplayName>Tali Brayer</DisplayName>
        <AccountId>140</AccountId>
        <AccountType/>
      </UserInfo>
      <UserInfo>
        <DisplayName>Tomer Harari-Hamam</DisplayName>
        <AccountId>9</AccountId>
        <AccountType/>
      </UserInfo>
    </SharedWithUsers>
    <TaxCatchAll xmlns="bec64560-880d-4e75-86e0-0b95a9205389" xsi:nil="true"/>
    <lcf76f155ced4ddcb4097134ff3c332f xmlns="868729ec-ac5e-4d6e-9219-54f8ccfeeac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9AB9D0-A8B0-4485-95D3-D6EA5794FF69}">
  <ds:schemaRefs>
    <ds:schemaRef ds:uri="868729ec-ac5e-4d6e-9219-54f8ccfeeac7"/>
    <ds:schemaRef ds:uri="bec64560-880d-4e75-86e0-0b95a920538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4D75C9A-BC6C-4492-B936-DA315F8DF694}">
  <ds:schemaRefs>
    <ds:schemaRef ds:uri="868729ec-ac5e-4d6e-9219-54f8ccfeeac7"/>
    <ds:schemaRef ds:uri="bec64560-880d-4e75-86e0-0b95a9205389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424109A-2714-4EF2-A0E8-790E4ED47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MotionPlannig_OverView</Template>
  <TotalTime>18787</TotalTime>
  <Words>1962</Words>
  <Application>Microsoft Office PowerPoint</Application>
  <PresentationFormat>On-screen Show (4:3)</PresentationFormat>
  <Paragraphs>286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Arial</vt:lpstr>
      <vt:lpstr>Calibri</vt:lpstr>
      <vt:lpstr>Cambria Math</vt:lpstr>
      <vt:lpstr>Montserrat</vt:lpstr>
      <vt:lpstr>Montserrat Light</vt:lpstr>
      <vt:lpstr>Nasalization Rg</vt:lpstr>
      <vt:lpstr>Poppins</vt:lpstr>
      <vt:lpstr>RD Status 9-April-2024_MotionPlanning</vt:lpstr>
      <vt:lpstr> For Path Planning</vt:lpstr>
      <vt:lpstr>Chapters</vt:lpstr>
      <vt:lpstr>1. B Splines – math introduction </vt:lpstr>
      <vt:lpstr>B Spline</vt:lpstr>
      <vt:lpstr>Basis Functions - standard</vt:lpstr>
      <vt:lpstr>PowerPoint Presentation</vt:lpstr>
      <vt:lpstr>Spline degree k</vt:lpstr>
      <vt:lpstr>Knot Vector</vt:lpstr>
      <vt:lpstr>2. B-Splines – general overview</vt:lpstr>
      <vt:lpstr>Mathematical Properties</vt:lpstr>
      <vt:lpstr>Fourier Series</vt:lpstr>
      <vt:lpstr>PowerPoint Presentation</vt:lpstr>
      <vt:lpstr>Cardinal B Spline</vt:lpstr>
      <vt:lpstr>B-Spline uses</vt:lpstr>
      <vt:lpstr>Approximating numerical solutions to differential equations</vt:lpstr>
      <vt:lpstr>PowerPoint Presentation</vt:lpstr>
      <vt:lpstr>3. Path Planning with B-Splines</vt:lpstr>
      <vt:lpstr>Spline Locality</vt:lpstr>
      <vt:lpstr>Convex Hull Property</vt:lpstr>
      <vt:lpstr>B Splines for motion planning</vt:lpstr>
      <vt:lpstr>B Spline Approximation</vt:lpstr>
      <vt:lpstr>B Splines are awesome! But…?</vt:lpstr>
      <vt:lpstr>4. Interpolating Spline  - Curve fitting with B-Spline </vt:lpstr>
      <vt:lpstr>B Spline Interpolation</vt:lpstr>
      <vt:lpstr>Criteria</vt:lpstr>
      <vt:lpstr>Basis Sample Matrix B</vt:lpstr>
      <vt:lpstr>PowerPoint Presentation</vt:lpstr>
      <vt:lpstr>Smoothing</vt:lpstr>
      <vt:lpstr>Smoothing</vt:lpstr>
      <vt:lpstr>B Spline Interpolation</vt:lpstr>
      <vt:lpstr>Equality Constraints for Quadratic Loss</vt:lpstr>
      <vt:lpstr>Equality Constraints</vt:lpstr>
      <vt:lpstr>Generalize to 2D</vt:lpstr>
      <vt:lpstr>Structural Constraints</vt:lpstr>
      <vt:lpstr>PowerPoint Presentation</vt:lpstr>
      <vt:lpstr>Heading Structural Constraints</vt:lpstr>
      <vt:lpstr>Heading Structural Constraints</vt:lpstr>
      <vt:lpstr>3. TLDR - code </vt:lpstr>
      <vt:lpstr>TLDR</vt:lpstr>
      <vt:lpstr>6. Solving problems with spline optimization - brainstorm session</vt:lpstr>
      <vt:lpstr>Max Curvature and Obstacle Avoidance</vt:lpstr>
      <vt:lpstr>Local Fix</vt:lpstr>
      <vt:lpstr>1. Add invariant controls</vt:lpstr>
      <vt:lpstr>Local Curvature Fix</vt:lpstr>
      <vt:lpstr>Curvature Fixing</vt:lpstr>
      <vt:lpstr>Local Fix</vt:lpstr>
      <vt:lpstr>Local Fix</vt:lpstr>
      <vt:lpstr>Local Fix</vt:lpstr>
      <vt:lpstr>PowerPoint Presentation</vt:lpstr>
      <vt:lpstr>Curvature Fixing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Planning –  System Architecture Overview</dc:title>
  <dc:subject/>
  <dc:creator>Maor Kehati</dc:creator>
  <cp:keywords/>
  <dc:description>generated using python-pptx</dc:description>
  <cp:lastModifiedBy>Maor Kehati</cp:lastModifiedBy>
  <cp:revision>505</cp:revision>
  <dcterms:created xsi:type="dcterms:W3CDTF">2013-01-27T09:14:16Z</dcterms:created>
  <dcterms:modified xsi:type="dcterms:W3CDTF">2024-07-31T16:32:08Z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0x010100907514057545ED44B033B08AC96F29FF</vt:lpwstr>
  </property>
  <property fmtid="{D5CDD505-2E9C-101B-9397-08002B2CF9AE}" pid="3" name="MediaServiceImageTags">
    <vt:lpwstr/>
  </property>
</Properties>
</file>